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7772400" cy="10058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pPr marL="38100">
              <a:lnSpc>
                <a:spcPts val="136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pPr marL="38100">
              <a:lnSpc>
                <a:spcPts val="136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pPr marL="38100">
              <a:lnSpc>
                <a:spcPts val="136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pPr marL="38100">
              <a:lnSpc>
                <a:spcPts val="136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pPr marL="38100">
              <a:lnSpc>
                <a:spcPts val="136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859028"/>
            <a:ext cx="223647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00" y="1544828"/>
            <a:ext cx="5963920" cy="3329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652259" y="9424523"/>
            <a:ext cx="257175" cy="191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pPr marL="38100">
              <a:lnSpc>
                <a:spcPts val="136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58467" y="457516"/>
            <a:ext cx="6846570" cy="1374775"/>
          </a:xfrm>
          <a:custGeom>
            <a:avLst/>
            <a:gdLst/>
            <a:ahLst/>
            <a:cxnLst/>
            <a:rect l="l" t="t" r="r" b="b"/>
            <a:pathLst>
              <a:path w="6846570" h="1374775">
                <a:moveTo>
                  <a:pt x="6846108" y="0"/>
                </a:moveTo>
                <a:lnTo>
                  <a:pt x="0" y="0"/>
                </a:lnTo>
                <a:lnTo>
                  <a:pt x="0" y="1374486"/>
                </a:lnTo>
                <a:lnTo>
                  <a:pt x="6846108" y="1374486"/>
                </a:lnTo>
                <a:lnTo>
                  <a:pt x="68461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458467" y="4560460"/>
            <a:ext cx="6846570" cy="5039995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5"/>
              </a:spcBef>
            </a:pP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Keene</a:t>
            </a:r>
            <a:r>
              <a:rPr dirty="0" sz="2400" spc="-2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>
                <a:solidFill>
                  <a:srgbClr val="FFFFFF"/>
                </a:solidFill>
                <a:latin typeface="Tw Cen MT"/>
                <a:cs typeface="Tw Cen MT"/>
              </a:rPr>
              <a:t>State</a:t>
            </a:r>
            <a:r>
              <a:rPr dirty="0" sz="2400" spc="-2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w Cen MT"/>
                <a:cs typeface="Tw Cen MT"/>
              </a:rPr>
              <a:t>College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75308" y="2959100"/>
            <a:ext cx="45491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solidFill>
                  <a:srgbClr val="000000"/>
                </a:solidFill>
                <a:latin typeface="Tw Cen MT"/>
                <a:cs typeface="Tw Cen MT"/>
              </a:rPr>
              <a:t>How</a:t>
            </a:r>
            <a:r>
              <a:rPr dirty="0" sz="3600" spc="-25" b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dirty="0" sz="3600" b="0">
                <a:solidFill>
                  <a:srgbClr val="000000"/>
                </a:solidFill>
                <a:latin typeface="Tw Cen MT"/>
                <a:cs typeface="Tw Cen MT"/>
              </a:rPr>
              <a:t>To:</a:t>
            </a:r>
            <a:r>
              <a:rPr dirty="0" sz="3600" spc="-20" b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dirty="0" sz="3600" b="0">
                <a:solidFill>
                  <a:srgbClr val="000000"/>
                </a:solidFill>
                <a:latin typeface="Tw Cen MT"/>
                <a:cs typeface="Tw Cen MT"/>
              </a:rPr>
              <a:t>Use</a:t>
            </a:r>
            <a:r>
              <a:rPr dirty="0" sz="3600" spc="-25" b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dirty="0" sz="3600" b="0">
                <a:solidFill>
                  <a:srgbClr val="000000"/>
                </a:solidFill>
                <a:latin typeface="Tw Cen MT"/>
                <a:cs typeface="Tw Cen MT"/>
              </a:rPr>
              <a:t>Self</a:t>
            </a:r>
            <a:r>
              <a:rPr dirty="0" sz="3600" spc="-20" b="0">
                <a:solidFill>
                  <a:srgbClr val="000000"/>
                </a:solidFill>
                <a:latin typeface="Tw Cen MT"/>
                <a:cs typeface="Tw Cen MT"/>
              </a:rPr>
              <a:t> </a:t>
            </a:r>
            <a:r>
              <a:rPr dirty="0" sz="3600" spc="-10" b="0">
                <a:solidFill>
                  <a:srgbClr val="000000"/>
                </a:solidFill>
                <a:latin typeface="Tw Cen MT"/>
                <a:cs typeface="Tw Cen MT"/>
              </a:rPr>
              <a:t>Service</a:t>
            </a:r>
            <a:endParaRPr sz="36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400" y="914400"/>
            <a:ext cx="5943600" cy="3298825"/>
            <a:chOff x="914400" y="914400"/>
            <a:chExt cx="5943600" cy="32988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914400"/>
              <a:ext cx="5943600" cy="329882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613400" y="1785621"/>
              <a:ext cx="1025525" cy="285750"/>
            </a:xfrm>
            <a:custGeom>
              <a:avLst/>
              <a:gdLst/>
              <a:ahLst/>
              <a:cxnLst/>
              <a:rect l="l" t="t" r="r" b="b"/>
              <a:pathLst>
                <a:path w="1025525" h="285750">
                  <a:moveTo>
                    <a:pt x="0" y="142875"/>
                  </a:moveTo>
                  <a:lnTo>
                    <a:pt x="18316" y="104893"/>
                  </a:lnTo>
                  <a:lnTo>
                    <a:pt x="70007" y="70763"/>
                  </a:lnTo>
                  <a:lnTo>
                    <a:pt x="106840" y="55568"/>
                  </a:lnTo>
                  <a:lnTo>
                    <a:pt x="150184" y="41847"/>
                  </a:lnTo>
                  <a:lnTo>
                    <a:pt x="199428" y="29769"/>
                  </a:lnTo>
                  <a:lnTo>
                    <a:pt x="253961" y="19506"/>
                  </a:lnTo>
                  <a:lnTo>
                    <a:pt x="313172" y="11227"/>
                  </a:lnTo>
                  <a:lnTo>
                    <a:pt x="376449" y="5103"/>
                  </a:lnTo>
                  <a:lnTo>
                    <a:pt x="443183" y="1304"/>
                  </a:lnTo>
                  <a:lnTo>
                    <a:pt x="512762" y="0"/>
                  </a:lnTo>
                  <a:lnTo>
                    <a:pt x="582341" y="1304"/>
                  </a:lnTo>
                  <a:lnTo>
                    <a:pt x="649075" y="5103"/>
                  </a:lnTo>
                  <a:lnTo>
                    <a:pt x="712352" y="11227"/>
                  </a:lnTo>
                  <a:lnTo>
                    <a:pt x="771563" y="19506"/>
                  </a:lnTo>
                  <a:lnTo>
                    <a:pt x="826096" y="29769"/>
                  </a:lnTo>
                  <a:lnTo>
                    <a:pt x="875340" y="41847"/>
                  </a:lnTo>
                  <a:lnTo>
                    <a:pt x="918684" y="55568"/>
                  </a:lnTo>
                  <a:lnTo>
                    <a:pt x="955517" y="70763"/>
                  </a:lnTo>
                  <a:lnTo>
                    <a:pt x="1007208" y="104893"/>
                  </a:lnTo>
                  <a:lnTo>
                    <a:pt x="1025525" y="142875"/>
                  </a:lnTo>
                  <a:lnTo>
                    <a:pt x="1020844" y="162262"/>
                  </a:lnTo>
                  <a:lnTo>
                    <a:pt x="985229" y="198488"/>
                  </a:lnTo>
                  <a:lnTo>
                    <a:pt x="918684" y="230181"/>
                  </a:lnTo>
                  <a:lnTo>
                    <a:pt x="875340" y="243902"/>
                  </a:lnTo>
                  <a:lnTo>
                    <a:pt x="826096" y="255980"/>
                  </a:lnTo>
                  <a:lnTo>
                    <a:pt x="771563" y="266243"/>
                  </a:lnTo>
                  <a:lnTo>
                    <a:pt x="712352" y="274522"/>
                  </a:lnTo>
                  <a:lnTo>
                    <a:pt x="649075" y="280646"/>
                  </a:lnTo>
                  <a:lnTo>
                    <a:pt x="582341" y="284445"/>
                  </a:lnTo>
                  <a:lnTo>
                    <a:pt x="512762" y="285750"/>
                  </a:lnTo>
                  <a:lnTo>
                    <a:pt x="443183" y="284445"/>
                  </a:lnTo>
                  <a:lnTo>
                    <a:pt x="376449" y="280646"/>
                  </a:lnTo>
                  <a:lnTo>
                    <a:pt x="313172" y="274522"/>
                  </a:lnTo>
                  <a:lnTo>
                    <a:pt x="253961" y="266243"/>
                  </a:lnTo>
                  <a:lnTo>
                    <a:pt x="199428" y="255980"/>
                  </a:lnTo>
                  <a:lnTo>
                    <a:pt x="150184" y="243902"/>
                  </a:lnTo>
                  <a:lnTo>
                    <a:pt x="106840" y="230181"/>
                  </a:lnTo>
                  <a:lnTo>
                    <a:pt x="70007" y="214986"/>
                  </a:lnTo>
                  <a:lnTo>
                    <a:pt x="18316" y="180856"/>
                  </a:lnTo>
                  <a:lnTo>
                    <a:pt x="0" y="142875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365"/>
              </a:lnSpc>
            </a:pPr>
            <a:r>
              <a:rPr dirty="0" spc="-25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1700" y="871219"/>
            <a:ext cx="5659755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C00000"/>
                </a:solidFill>
                <a:latin typeface="Tw Cen MT"/>
                <a:cs typeface="Tw Cen MT"/>
              </a:rPr>
              <a:t>View Your </a:t>
            </a:r>
            <a:r>
              <a:rPr dirty="0" sz="1800" spc="-10" b="1">
                <a:solidFill>
                  <a:srgbClr val="C00000"/>
                </a:solidFill>
                <a:latin typeface="Tw Cen MT"/>
                <a:cs typeface="Tw Cen MT"/>
              </a:rPr>
              <a:t>Schedule:</a:t>
            </a:r>
            <a:endParaRPr sz="1800">
              <a:latin typeface="Tw Cen MT"/>
              <a:cs typeface="Tw Cen MT"/>
            </a:endParaRPr>
          </a:p>
          <a:p>
            <a:pPr marL="469900" marR="5080" indent="-228600">
              <a:lnSpc>
                <a:spcPts val="1320"/>
              </a:lnSpc>
              <a:spcBef>
                <a:spcPts val="190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z="1200">
                <a:latin typeface="Tw Cen MT"/>
                <a:cs typeface="Tw Cen MT"/>
              </a:rPr>
              <a:t>While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under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Student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Planning,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click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“Go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to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Plan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&amp;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Schedule”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if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want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to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view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 spc="-20">
                <a:latin typeface="Tw Cen MT"/>
                <a:cs typeface="Tw Cen MT"/>
              </a:rPr>
              <a:t>your </a:t>
            </a:r>
            <a:r>
              <a:rPr dirty="0" sz="1200">
                <a:latin typeface="Tw Cen MT"/>
                <a:cs typeface="Tw Cen MT"/>
              </a:rPr>
              <a:t>courses</a:t>
            </a:r>
            <a:r>
              <a:rPr dirty="0" sz="1200" spc="-2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and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 spc="-10">
                <a:latin typeface="Tw Cen MT"/>
                <a:cs typeface="Tw Cen MT"/>
              </a:rPr>
              <a:t>schedule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30300" y="5126228"/>
            <a:ext cx="5659120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241300" marR="5080" indent="-228600">
              <a:lnSpc>
                <a:spcPts val="1320"/>
              </a:lnSpc>
              <a:spcBef>
                <a:spcPts val="24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200">
                <a:latin typeface="Tw Cen MT"/>
                <a:cs typeface="Tw Cen MT"/>
              </a:rPr>
              <a:t>Here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can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view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your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schedule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for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your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current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semester,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past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semesters,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and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what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 spc="-25">
                <a:latin typeface="Tw Cen MT"/>
                <a:cs typeface="Tw Cen MT"/>
              </a:rPr>
              <a:t>you </a:t>
            </a:r>
            <a:r>
              <a:rPr dirty="0" sz="1200">
                <a:latin typeface="Tw Cen MT"/>
                <a:cs typeface="Tw Cen MT"/>
              </a:rPr>
              <a:t>have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planned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for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future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 spc="-10">
                <a:latin typeface="Tw Cen MT"/>
                <a:cs typeface="Tw Cen MT"/>
              </a:rPr>
              <a:t>semesters</a:t>
            </a:r>
            <a:endParaRPr sz="1200">
              <a:latin typeface="Tw Cen MT"/>
              <a:cs typeface="Tw Cen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14400" y="1683915"/>
            <a:ext cx="5943600" cy="3285490"/>
            <a:chOff x="914400" y="1683915"/>
            <a:chExt cx="5943600" cy="328549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1683915"/>
              <a:ext cx="5943600" cy="328549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364988" y="3259987"/>
              <a:ext cx="1049020" cy="389255"/>
            </a:xfrm>
            <a:custGeom>
              <a:avLst/>
              <a:gdLst/>
              <a:ahLst/>
              <a:cxnLst/>
              <a:rect l="l" t="t" r="r" b="b"/>
              <a:pathLst>
                <a:path w="1049020" h="389254">
                  <a:moveTo>
                    <a:pt x="0" y="194627"/>
                  </a:moveTo>
                  <a:lnTo>
                    <a:pt x="16019" y="146705"/>
                  </a:lnTo>
                  <a:lnTo>
                    <a:pt x="61454" y="103132"/>
                  </a:lnTo>
                  <a:lnTo>
                    <a:pt x="132374" y="65367"/>
                  </a:lnTo>
                  <a:lnTo>
                    <a:pt x="176162" y="49119"/>
                  </a:lnTo>
                  <a:lnTo>
                    <a:pt x="224846" y="34870"/>
                  </a:lnTo>
                  <a:lnTo>
                    <a:pt x="277935" y="22803"/>
                  </a:lnTo>
                  <a:lnTo>
                    <a:pt x="334937" y="13100"/>
                  </a:lnTo>
                  <a:lnTo>
                    <a:pt x="395361" y="5944"/>
                  </a:lnTo>
                  <a:lnTo>
                    <a:pt x="458716" y="1516"/>
                  </a:lnTo>
                  <a:lnTo>
                    <a:pt x="524510" y="0"/>
                  </a:lnTo>
                  <a:lnTo>
                    <a:pt x="590303" y="1516"/>
                  </a:lnTo>
                  <a:lnTo>
                    <a:pt x="653658" y="5944"/>
                  </a:lnTo>
                  <a:lnTo>
                    <a:pt x="714082" y="13100"/>
                  </a:lnTo>
                  <a:lnTo>
                    <a:pt x="771084" y="22803"/>
                  </a:lnTo>
                  <a:lnTo>
                    <a:pt x="824173" y="34870"/>
                  </a:lnTo>
                  <a:lnTo>
                    <a:pt x="872857" y="49119"/>
                  </a:lnTo>
                  <a:lnTo>
                    <a:pt x="916645" y="65367"/>
                  </a:lnTo>
                  <a:lnTo>
                    <a:pt x="955045" y="83432"/>
                  </a:lnTo>
                  <a:lnTo>
                    <a:pt x="1013714" y="124283"/>
                  </a:lnTo>
                  <a:lnTo>
                    <a:pt x="1044933" y="170213"/>
                  </a:lnTo>
                  <a:lnTo>
                    <a:pt x="1049020" y="194627"/>
                  </a:lnTo>
                  <a:lnTo>
                    <a:pt x="1044933" y="219041"/>
                  </a:lnTo>
                  <a:lnTo>
                    <a:pt x="1013714" y="264971"/>
                  </a:lnTo>
                  <a:lnTo>
                    <a:pt x="955045" y="305822"/>
                  </a:lnTo>
                  <a:lnTo>
                    <a:pt x="916645" y="323887"/>
                  </a:lnTo>
                  <a:lnTo>
                    <a:pt x="872857" y="340135"/>
                  </a:lnTo>
                  <a:lnTo>
                    <a:pt x="824173" y="354384"/>
                  </a:lnTo>
                  <a:lnTo>
                    <a:pt x="771084" y="366451"/>
                  </a:lnTo>
                  <a:lnTo>
                    <a:pt x="714082" y="376154"/>
                  </a:lnTo>
                  <a:lnTo>
                    <a:pt x="653658" y="383310"/>
                  </a:lnTo>
                  <a:lnTo>
                    <a:pt x="590303" y="387738"/>
                  </a:lnTo>
                  <a:lnTo>
                    <a:pt x="524510" y="389255"/>
                  </a:lnTo>
                  <a:lnTo>
                    <a:pt x="458716" y="387738"/>
                  </a:lnTo>
                  <a:lnTo>
                    <a:pt x="395361" y="383310"/>
                  </a:lnTo>
                  <a:lnTo>
                    <a:pt x="334937" y="376154"/>
                  </a:lnTo>
                  <a:lnTo>
                    <a:pt x="277935" y="366451"/>
                  </a:lnTo>
                  <a:lnTo>
                    <a:pt x="224846" y="354384"/>
                  </a:lnTo>
                  <a:lnTo>
                    <a:pt x="176162" y="340135"/>
                  </a:lnTo>
                  <a:lnTo>
                    <a:pt x="132374" y="323887"/>
                  </a:lnTo>
                  <a:lnTo>
                    <a:pt x="93974" y="305822"/>
                  </a:lnTo>
                  <a:lnTo>
                    <a:pt x="35305" y="264971"/>
                  </a:lnTo>
                  <a:lnTo>
                    <a:pt x="4086" y="219041"/>
                  </a:lnTo>
                  <a:lnTo>
                    <a:pt x="0" y="194627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914400" y="5660135"/>
            <a:ext cx="5943600" cy="3294379"/>
            <a:chOff x="914400" y="5660135"/>
            <a:chExt cx="5943600" cy="3294379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5660135"/>
              <a:ext cx="5943600" cy="3294003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240153" y="6943731"/>
              <a:ext cx="1319530" cy="357505"/>
            </a:xfrm>
            <a:custGeom>
              <a:avLst/>
              <a:gdLst/>
              <a:ahLst/>
              <a:cxnLst/>
              <a:rect l="l" t="t" r="r" b="b"/>
              <a:pathLst>
                <a:path w="1319530" h="357504">
                  <a:moveTo>
                    <a:pt x="0" y="178752"/>
                  </a:moveTo>
                  <a:lnTo>
                    <a:pt x="15217" y="140405"/>
                  </a:lnTo>
                  <a:lnTo>
                    <a:pt x="58722" y="104925"/>
                  </a:lnTo>
                  <a:lnTo>
                    <a:pt x="127296" y="73183"/>
                  </a:lnTo>
                  <a:lnTo>
                    <a:pt x="169977" y="58987"/>
                  </a:lnTo>
                  <a:lnTo>
                    <a:pt x="217718" y="46052"/>
                  </a:lnTo>
                  <a:lnTo>
                    <a:pt x="270116" y="34488"/>
                  </a:lnTo>
                  <a:lnTo>
                    <a:pt x="326768" y="24404"/>
                  </a:lnTo>
                  <a:lnTo>
                    <a:pt x="387273" y="15909"/>
                  </a:lnTo>
                  <a:lnTo>
                    <a:pt x="451228" y="9112"/>
                  </a:lnTo>
                  <a:lnTo>
                    <a:pt x="518229" y="4122"/>
                  </a:lnTo>
                  <a:lnTo>
                    <a:pt x="587876" y="1048"/>
                  </a:lnTo>
                  <a:lnTo>
                    <a:pt x="659765" y="0"/>
                  </a:lnTo>
                  <a:lnTo>
                    <a:pt x="731653" y="1048"/>
                  </a:lnTo>
                  <a:lnTo>
                    <a:pt x="801300" y="4122"/>
                  </a:lnTo>
                  <a:lnTo>
                    <a:pt x="868301" y="9112"/>
                  </a:lnTo>
                  <a:lnTo>
                    <a:pt x="932256" y="15909"/>
                  </a:lnTo>
                  <a:lnTo>
                    <a:pt x="992760" y="24404"/>
                  </a:lnTo>
                  <a:lnTo>
                    <a:pt x="1049413" y="34488"/>
                  </a:lnTo>
                  <a:lnTo>
                    <a:pt x="1101811" y="46052"/>
                  </a:lnTo>
                  <a:lnTo>
                    <a:pt x="1149552" y="58987"/>
                  </a:lnTo>
                  <a:lnTo>
                    <a:pt x="1192233" y="73183"/>
                  </a:lnTo>
                  <a:lnTo>
                    <a:pt x="1229452" y="88532"/>
                  </a:lnTo>
                  <a:lnTo>
                    <a:pt x="1285894" y="122252"/>
                  </a:lnTo>
                  <a:lnTo>
                    <a:pt x="1315658" y="159275"/>
                  </a:lnTo>
                  <a:lnTo>
                    <a:pt x="1319530" y="178752"/>
                  </a:lnTo>
                  <a:lnTo>
                    <a:pt x="1315658" y="198229"/>
                  </a:lnTo>
                  <a:lnTo>
                    <a:pt x="1285894" y="235252"/>
                  </a:lnTo>
                  <a:lnTo>
                    <a:pt x="1229452" y="268972"/>
                  </a:lnTo>
                  <a:lnTo>
                    <a:pt x="1192233" y="284321"/>
                  </a:lnTo>
                  <a:lnTo>
                    <a:pt x="1149552" y="298517"/>
                  </a:lnTo>
                  <a:lnTo>
                    <a:pt x="1101811" y="311452"/>
                  </a:lnTo>
                  <a:lnTo>
                    <a:pt x="1049413" y="323016"/>
                  </a:lnTo>
                  <a:lnTo>
                    <a:pt x="992760" y="333100"/>
                  </a:lnTo>
                  <a:lnTo>
                    <a:pt x="932256" y="341595"/>
                  </a:lnTo>
                  <a:lnTo>
                    <a:pt x="868301" y="348392"/>
                  </a:lnTo>
                  <a:lnTo>
                    <a:pt x="801300" y="353382"/>
                  </a:lnTo>
                  <a:lnTo>
                    <a:pt x="731653" y="356456"/>
                  </a:lnTo>
                  <a:lnTo>
                    <a:pt x="659765" y="357505"/>
                  </a:lnTo>
                  <a:lnTo>
                    <a:pt x="587876" y="356456"/>
                  </a:lnTo>
                  <a:lnTo>
                    <a:pt x="518229" y="353382"/>
                  </a:lnTo>
                  <a:lnTo>
                    <a:pt x="451228" y="348392"/>
                  </a:lnTo>
                  <a:lnTo>
                    <a:pt x="387273" y="341595"/>
                  </a:lnTo>
                  <a:lnTo>
                    <a:pt x="326768" y="333100"/>
                  </a:lnTo>
                  <a:lnTo>
                    <a:pt x="270116" y="323016"/>
                  </a:lnTo>
                  <a:lnTo>
                    <a:pt x="217718" y="311452"/>
                  </a:lnTo>
                  <a:lnTo>
                    <a:pt x="169977" y="298517"/>
                  </a:lnTo>
                  <a:lnTo>
                    <a:pt x="127296" y="284321"/>
                  </a:lnTo>
                  <a:lnTo>
                    <a:pt x="90077" y="268972"/>
                  </a:lnTo>
                  <a:lnTo>
                    <a:pt x="33635" y="235252"/>
                  </a:lnTo>
                  <a:lnTo>
                    <a:pt x="3871" y="198229"/>
                  </a:lnTo>
                  <a:lnTo>
                    <a:pt x="0" y="178752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365"/>
              </a:lnSpc>
            </a:pPr>
            <a:r>
              <a:rPr dirty="0" spc="-25"/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30300" y="901700"/>
            <a:ext cx="5605780" cy="37592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241300" marR="5080" indent="-228600">
              <a:lnSpc>
                <a:spcPts val="1320"/>
              </a:lnSpc>
              <a:spcBef>
                <a:spcPts val="244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200">
                <a:latin typeface="Tw Cen MT"/>
                <a:cs typeface="Tw Cen MT"/>
              </a:rPr>
              <a:t>If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click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on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one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of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your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courses,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can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see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description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of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course,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meeting</a:t>
            </a:r>
            <a:r>
              <a:rPr dirty="0" sz="1200" spc="-10">
                <a:latin typeface="Tw Cen MT"/>
                <a:cs typeface="Tw Cen MT"/>
              </a:rPr>
              <a:t> time, </a:t>
            </a:r>
            <a:r>
              <a:rPr dirty="0" sz="1200">
                <a:latin typeface="Tw Cen MT"/>
                <a:cs typeface="Tw Cen MT"/>
              </a:rPr>
              <a:t>the</a:t>
            </a:r>
            <a:r>
              <a:rPr dirty="0" sz="1200" spc="-10">
                <a:latin typeface="Tw Cen MT"/>
                <a:cs typeface="Tw Cen MT"/>
              </a:rPr>
              <a:t> professor,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meeting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place,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and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how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many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credits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it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 spc="-25">
                <a:latin typeface="Tw Cen MT"/>
                <a:cs typeface="Tw Cen MT"/>
              </a:rPr>
              <a:t>is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30300" y="4888484"/>
            <a:ext cx="5609590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241300" marR="5080" indent="-228600">
              <a:lnSpc>
                <a:spcPts val="1320"/>
              </a:lnSpc>
              <a:spcBef>
                <a:spcPts val="24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200">
                <a:latin typeface="Tw Cen MT"/>
                <a:cs typeface="Tw Cen MT"/>
              </a:rPr>
              <a:t>When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it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is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time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for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registration,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click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“Register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Now”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at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top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right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(This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is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only</a:t>
            </a:r>
            <a:r>
              <a:rPr dirty="0" sz="1200" spc="-10">
                <a:latin typeface="Tw Cen MT"/>
                <a:cs typeface="Tw Cen MT"/>
              </a:rPr>
              <a:t> allowed </a:t>
            </a:r>
            <a:r>
              <a:rPr dirty="0" sz="1200">
                <a:latin typeface="Tw Cen MT"/>
                <a:cs typeface="Tw Cen MT"/>
              </a:rPr>
              <a:t>when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it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is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during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your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registration</a:t>
            </a:r>
            <a:r>
              <a:rPr dirty="0" sz="1200" spc="-10">
                <a:latin typeface="Tw Cen MT"/>
                <a:cs typeface="Tw Cen MT"/>
              </a:rPr>
              <a:t> period)</a:t>
            </a:r>
            <a:endParaRPr sz="1200">
              <a:latin typeface="Tw Cen MT"/>
              <a:cs typeface="Tw Cen M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435608"/>
            <a:ext cx="5943600" cy="329758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914400" y="5423545"/>
            <a:ext cx="5943600" cy="3298190"/>
            <a:chOff x="914400" y="5423545"/>
            <a:chExt cx="5943600" cy="329819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5423545"/>
              <a:ext cx="5943600" cy="329819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913628" y="6755141"/>
              <a:ext cx="1852295" cy="301625"/>
            </a:xfrm>
            <a:custGeom>
              <a:avLst/>
              <a:gdLst/>
              <a:ahLst/>
              <a:cxnLst/>
              <a:rect l="l" t="t" r="r" b="b"/>
              <a:pathLst>
                <a:path w="1852295" h="301625">
                  <a:moveTo>
                    <a:pt x="0" y="150812"/>
                  </a:moveTo>
                  <a:lnTo>
                    <a:pt x="26916" y="114570"/>
                  </a:lnTo>
                  <a:lnTo>
                    <a:pt x="72781" y="92109"/>
                  </a:lnTo>
                  <a:lnTo>
                    <a:pt x="138758" y="71370"/>
                  </a:lnTo>
                  <a:lnTo>
                    <a:pt x="178692" y="61744"/>
                  </a:lnTo>
                  <a:lnTo>
                    <a:pt x="222940" y="52665"/>
                  </a:lnTo>
                  <a:lnTo>
                    <a:pt x="271262" y="44171"/>
                  </a:lnTo>
                  <a:lnTo>
                    <a:pt x="323420" y="36303"/>
                  </a:lnTo>
                  <a:lnTo>
                    <a:pt x="379176" y="29098"/>
                  </a:lnTo>
                  <a:lnTo>
                    <a:pt x="438292" y="22595"/>
                  </a:lnTo>
                  <a:lnTo>
                    <a:pt x="500529" y="16833"/>
                  </a:lnTo>
                  <a:lnTo>
                    <a:pt x="565649" y="11851"/>
                  </a:lnTo>
                  <a:lnTo>
                    <a:pt x="633413" y="7688"/>
                  </a:lnTo>
                  <a:lnTo>
                    <a:pt x="703583" y="4383"/>
                  </a:lnTo>
                  <a:lnTo>
                    <a:pt x="775921" y="1973"/>
                  </a:lnTo>
                  <a:lnTo>
                    <a:pt x="850189" y="499"/>
                  </a:lnTo>
                  <a:lnTo>
                    <a:pt x="926147" y="0"/>
                  </a:lnTo>
                  <a:lnTo>
                    <a:pt x="1002106" y="499"/>
                  </a:lnTo>
                  <a:lnTo>
                    <a:pt x="1076373" y="1973"/>
                  </a:lnTo>
                  <a:lnTo>
                    <a:pt x="1148711" y="4383"/>
                  </a:lnTo>
                  <a:lnTo>
                    <a:pt x="1218881" y="7688"/>
                  </a:lnTo>
                  <a:lnTo>
                    <a:pt x="1286646" y="11851"/>
                  </a:lnTo>
                  <a:lnTo>
                    <a:pt x="1351765" y="16833"/>
                  </a:lnTo>
                  <a:lnTo>
                    <a:pt x="1414002" y="22595"/>
                  </a:lnTo>
                  <a:lnTo>
                    <a:pt x="1473118" y="29098"/>
                  </a:lnTo>
                  <a:lnTo>
                    <a:pt x="1528874" y="36303"/>
                  </a:lnTo>
                  <a:lnTo>
                    <a:pt x="1581032" y="44171"/>
                  </a:lnTo>
                  <a:lnTo>
                    <a:pt x="1629354" y="52665"/>
                  </a:lnTo>
                  <a:lnTo>
                    <a:pt x="1673602" y="61744"/>
                  </a:lnTo>
                  <a:lnTo>
                    <a:pt x="1713536" y="71370"/>
                  </a:lnTo>
                  <a:lnTo>
                    <a:pt x="1779513" y="92109"/>
                  </a:lnTo>
                  <a:lnTo>
                    <a:pt x="1825378" y="114570"/>
                  </a:lnTo>
                  <a:lnTo>
                    <a:pt x="1852295" y="150812"/>
                  </a:lnTo>
                  <a:lnTo>
                    <a:pt x="1849224" y="163181"/>
                  </a:lnTo>
                  <a:lnTo>
                    <a:pt x="1805079" y="198480"/>
                  </a:lnTo>
                  <a:lnTo>
                    <a:pt x="1748920" y="220119"/>
                  </a:lnTo>
                  <a:lnTo>
                    <a:pt x="1673602" y="239880"/>
                  </a:lnTo>
                  <a:lnTo>
                    <a:pt x="1629354" y="248959"/>
                  </a:lnTo>
                  <a:lnTo>
                    <a:pt x="1581032" y="257453"/>
                  </a:lnTo>
                  <a:lnTo>
                    <a:pt x="1528874" y="265321"/>
                  </a:lnTo>
                  <a:lnTo>
                    <a:pt x="1473118" y="272526"/>
                  </a:lnTo>
                  <a:lnTo>
                    <a:pt x="1414002" y="279029"/>
                  </a:lnTo>
                  <a:lnTo>
                    <a:pt x="1351765" y="284791"/>
                  </a:lnTo>
                  <a:lnTo>
                    <a:pt x="1286646" y="289773"/>
                  </a:lnTo>
                  <a:lnTo>
                    <a:pt x="1218881" y="293936"/>
                  </a:lnTo>
                  <a:lnTo>
                    <a:pt x="1148711" y="297241"/>
                  </a:lnTo>
                  <a:lnTo>
                    <a:pt x="1076373" y="299651"/>
                  </a:lnTo>
                  <a:lnTo>
                    <a:pt x="1002106" y="301125"/>
                  </a:lnTo>
                  <a:lnTo>
                    <a:pt x="926147" y="301625"/>
                  </a:lnTo>
                  <a:lnTo>
                    <a:pt x="850189" y="301125"/>
                  </a:lnTo>
                  <a:lnTo>
                    <a:pt x="775921" y="299651"/>
                  </a:lnTo>
                  <a:lnTo>
                    <a:pt x="703583" y="297241"/>
                  </a:lnTo>
                  <a:lnTo>
                    <a:pt x="633413" y="293936"/>
                  </a:lnTo>
                  <a:lnTo>
                    <a:pt x="565649" y="289773"/>
                  </a:lnTo>
                  <a:lnTo>
                    <a:pt x="500529" y="284791"/>
                  </a:lnTo>
                  <a:lnTo>
                    <a:pt x="438292" y="279029"/>
                  </a:lnTo>
                  <a:lnTo>
                    <a:pt x="379176" y="272526"/>
                  </a:lnTo>
                  <a:lnTo>
                    <a:pt x="323420" y="265321"/>
                  </a:lnTo>
                  <a:lnTo>
                    <a:pt x="271262" y="257453"/>
                  </a:lnTo>
                  <a:lnTo>
                    <a:pt x="222940" y="248959"/>
                  </a:lnTo>
                  <a:lnTo>
                    <a:pt x="178692" y="239880"/>
                  </a:lnTo>
                  <a:lnTo>
                    <a:pt x="138758" y="230254"/>
                  </a:lnTo>
                  <a:lnTo>
                    <a:pt x="72781" y="209515"/>
                  </a:lnTo>
                  <a:lnTo>
                    <a:pt x="26916" y="187054"/>
                  </a:lnTo>
                  <a:lnTo>
                    <a:pt x="0" y="150812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365"/>
              </a:lnSpc>
            </a:pPr>
            <a:r>
              <a:rPr dirty="0" spc="-25"/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30300" y="901700"/>
            <a:ext cx="5420995" cy="37592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241300" marR="5080" indent="-228600">
              <a:lnSpc>
                <a:spcPts val="1320"/>
              </a:lnSpc>
              <a:spcBef>
                <a:spcPts val="244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200">
                <a:latin typeface="Tw Cen MT"/>
                <a:cs typeface="Tw Cen MT"/>
              </a:rPr>
              <a:t>If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click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“Timeline”,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can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see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timeline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of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your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semesters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here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at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Keene</a:t>
            </a:r>
            <a:r>
              <a:rPr dirty="0" sz="1200" spc="-10">
                <a:latin typeface="Tw Cen MT"/>
                <a:cs typeface="Tw Cen MT"/>
              </a:rPr>
              <a:t> State </a:t>
            </a:r>
            <a:r>
              <a:rPr dirty="0" sz="1200">
                <a:latin typeface="Tw Cen MT"/>
                <a:cs typeface="Tw Cen MT"/>
              </a:rPr>
              <a:t>along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with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grades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for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each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course,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and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GPA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for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that</a:t>
            </a:r>
            <a:r>
              <a:rPr dirty="0" sz="1200" spc="-10">
                <a:latin typeface="Tw Cen MT"/>
                <a:cs typeface="Tw Cen MT"/>
              </a:rPr>
              <a:t> semester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30300" y="4882388"/>
            <a:ext cx="5669280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241300" marR="5080" indent="-228600">
              <a:lnSpc>
                <a:spcPts val="1320"/>
              </a:lnSpc>
              <a:spcBef>
                <a:spcPts val="24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200">
                <a:latin typeface="Tw Cen MT"/>
                <a:cs typeface="Tw Cen MT"/>
              </a:rPr>
              <a:t>If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click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“Advising”,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can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see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who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your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advisor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is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and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have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them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view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and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 spc="-10">
                <a:latin typeface="Tw Cen MT"/>
                <a:cs typeface="Tw Cen MT"/>
              </a:rPr>
              <a:t>approve </a:t>
            </a:r>
            <a:r>
              <a:rPr dirty="0" sz="1200">
                <a:latin typeface="Tw Cen MT"/>
                <a:cs typeface="Tw Cen MT"/>
              </a:rPr>
              <a:t>your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planned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schedule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before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registration</a:t>
            </a:r>
            <a:r>
              <a:rPr dirty="0" sz="1200" spc="-20">
                <a:latin typeface="Tw Cen MT"/>
                <a:cs typeface="Tw Cen MT"/>
              </a:rPr>
              <a:t> time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30300" y="8869171"/>
            <a:ext cx="52997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</a:tabLst>
            </a:pPr>
            <a:r>
              <a:rPr dirty="0" sz="1200">
                <a:latin typeface="Tw Cen MT"/>
                <a:cs typeface="Tw Cen MT"/>
              </a:rPr>
              <a:t>If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click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“Petitions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&amp;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Waivers”,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can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view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any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courses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that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have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been</a:t>
            </a:r>
            <a:r>
              <a:rPr dirty="0" sz="1200" spc="-10">
                <a:latin typeface="Tw Cen MT"/>
                <a:cs typeface="Tw Cen MT"/>
              </a:rPr>
              <a:t> waived</a:t>
            </a:r>
            <a:endParaRPr sz="1200">
              <a:latin typeface="Tw Cen MT"/>
              <a:cs typeface="Tw Cen MT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914400" y="1435608"/>
            <a:ext cx="5943600" cy="3291840"/>
            <a:chOff x="914400" y="1435608"/>
            <a:chExt cx="5943600" cy="329184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1435608"/>
              <a:ext cx="5943600" cy="329184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653538" y="2523389"/>
              <a:ext cx="413384" cy="222250"/>
            </a:xfrm>
            <a:custGeom>
              <a:avLst/>
              <a:gdLst/>
              <a:ahLst/>
              <a:cxnLst/>
              <a:rect l="l" t="t" r="r" b="b"/>
              <a:pathLst>
                <a:path w="413385" h="222250">
                  <a:moveTo>
                    <a:pt x="0" y="111125"/>
                  </a:moveTo>
                  <a:lnTo>
                    <a:pt x="28219" y="55038"/>
                  </a:lnTo>
                  <a:lnTo>
                    <a:pt x="60538" y="32547"/>
                  </a:lnTo>
                  <a:lnTo>
                    <a:pt x="102370" y="15171"/>
                  </a:lnTo>
                  <a:lnTo>
                    <a:pt x="151745" y="3969"/>
                  </a:lnTo>
                  <a:lnTo>
                    <a:pt x="206692" y="0"/>
                  </a:lnTo>
                  <a:lnTo>
                    <a:pt x="261639" y="3969"/>
                  </a:lnTo>
                  <a:lnTo>
                    <a:pt x="311014" y="15171"/>
                  </a:lnTo>
                  <a:lnTo>
                    <a:pt x="352846" y="32547"/>
                  </a:lnTo>
                  <a:lnTo>
                    <a:pt x="385165" y="55038"/>
                  </a:lnTo>
                  <a:lnTo>
                    <a:pt x="413385" y="111125"/>
                  </a:lnTo>
                  <a:lnTo>
                    <a:pt x="406001" y="140666"/>
                  </a:lnTo>
                  <a:lnTo>
                    <a:pt x="352846" y="189702"/>
                  </a:lnTo>
                  <a:lnTo>
                    <a:pt x="311014" y="207078"/>
                  </a:lnTo>
                  <a:lnTo>
                    <a:pt x="261639" y="218280"/>
                  </a:lnTo>
                  <a:lnTo>
                    <a:pt x="206692" y="222250"/>
                  </a:lnTo>
                  <a:lnTo>
                    <a:pt x="151745" y="218280"/>
                  </a:lnTo>
                  <a:lnTo>
                    <a:pt x="102370" y="207078"/>
                  </a:lnTo>
                  <a:lnTo>
                    <a:pt x="60538" y="189702"/>
                  </a:lnTo>
                  <a:lnTo>
                    <a:pt x="28219" y="167211"/>
                  </a:lnTo>
                  <a:lnTo>
                    <a:pt x="0" y="111125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914400" y="5416296"/>
            <a:ext cx="5943600" cy="3297554"/>
            <a:chOff x="914400" y="5416296"/>
            <a:chExt cx="5943600" cy="3297554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5416296"/>
              <a:ext cx="5943600" cy="329718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002653" y="6755141"/>
              <a:ext cx="747395" cy="254000"/>
            </a:xfrm>
            <a:custGeom>
              <a:avLst/>
              <a:gdLst/>
              <a:ahLst/>
              <a:cxnLst/>
              <a:rect l="l" t="t" r="r" b="b"/>
              <a:pathLst>
                <a:path w="747395" h="254000">
                  <a:moveTo>
                    <a:pt x="0" y="127000"/>
                  </a:moveTo>
                  <a:lnTo>
                    <a:pt x="23379" y="82685"/>
                  </a:lnTo>
                  <a:lnTo>
                    <a:pt x="87888" y="45175"/>
                  </a:lnTo>
                  <a:lnTo>
                    <a:pt x="132928" y="29868"/>
                  </a:lnTo>
                  <a:lnTo>
                    <a:pt x="185085" y="17339"/>
                  </a:lnTo>
                  <a:lnTo>
                    <a:pt x="243302" y="7945"/>
                  </a:lnTo>
                  <a:lnTo>
                    <a:pt x="306524" y="2046"/>
                  </a:lnTo>
                  <a:lnTo>
                    <a:pt x="373697" y="0"/>
                  </a:lnTo>
                  <a:lnTo>
                    <a:pt x="440870" y="2046"/>
                  </a:lnTo>
                  <a:lnTo>
                    <a:pt x="504092" y="7945"/>
                  </a:lnTo>
                  <a:lnTo>
                    <a:pt x="562309" y="17339"/>
                  </a:lnTo>
                  <a:lnTo>
                    <a:pt x="614466" y="29868"/>
                  </a:lnTo>
                  <a:lnTo>
                    <a:pt x="659506" y="45175"/>
                  </a:lnTo>
                  <a:lnTo>
                    <a:pt x="696374" y="62900"/>
                  </a:lnTo>
                  <a:lnTo>
                    <a:pt x="741374" y="104171"/>
                  </a:lnTo>
                  <a:lnTo>
                    <a:pt x="747395" y="127000"/>
                  </a:lnTo>
                  <a:lnTo>
                    <a:pt x="741374" y="149828"/>
                  </a:lnTo>
                  <a:lnTo>
                    <a:pt x="696374" y="191099"/>
                  </a:lnTo>
                  <a:lnTo>
                    <a:pt x="659506" y="208824"/>
                  </a:lnTo>
                  <a:lnTo>
                    <a:pt x="614466" y="224131"/>
                  </a:lnTo>
                  <a:lnTo>
                    <a:pt x="562309" y="236660"/>
                  </a:lnTo>
                  <a:lnTo>
                    <a:pt x="504092" y="246054"/>
                  </a:lnTo>
                  <a:lnTo>
                    <a:pt x="440870" y="251953"/>
                  </a:lnTo>
                  <a:lnTo>
                    <a:pt x="373697" y="254000"/>
                  </a:lnTo>
                  <a:lnTo>
                    <a:pt x="306524" y="251953"/>
                  </a:lnTo>
                  <a:lnTo>
                    <a:pt x="243302" y="246054"/>
                  </a:lnTo>
                  <a:lnTo>
                    <a:pt x="185085" y="236660"/>
                  </a:lnTo>
                  <a:lnTo>
                    <a:pt x="132928" y="224131"/>
                  </a:lnTo>
                  <a:lnTo>
                    <a:pt x="87888" y="208824"/>
                  </a:lnTo>
                  <a:lnTo>
                    <a:pt x="51020" y="191099"/>
                  </a:lnTo>
                  <a:lnTo>
                    <a:pt x="6020" y="149828"/>
                  </a:lnTo>
                  <a:lnTo>
                    <a:pt x="0" y="127000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365"/>
              </a:lnSpc>
            </a:pPr>
            <a:r>
              <a:rPr dirty="0" spc="-25"/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30300" y="4534915"/>
            <a:ext cx="5645150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241300" marR="5080" indent="-228600">
              <a:lnSpc>
                <a:spcPts val="1320"/>
              </a:lnSpc>
              <a:spcBef>
                <a:spcPts val="24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can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also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search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for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courses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here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by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using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search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bar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at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</a:t>
            </a:r>
            <a:r>
              <a:rPr dirty="0" sz="1200" spc="-10">
                <a:latin typeface="Tw Cen MT"/>
                <a:cs typeface="Tw Cen MT"/>
              </a:rPr>
              <a:t> top-</a:t>
            </a:r>
            <a:r>
              <a:rPr dirty="0" sz="1200">
                <a:latin typeface="Tw Cen MT"/>
                <a:cs typeface="Tw Cen MT"/>
              </a:rPr>
              <a:t>right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of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 spc="-20">
                <a:latin typeface="Tw Cen MT"/>
                <a:cs typeface="Tw Cen MT"/>
              </a:rPr>
              <a:t>page </a:t>
            </a:r>
            <a:r>
              <a:rPr dirty="0" sz="1200">
                <a:latin typeface="Tw Cen MT"/>
                <a:cs typeface="Tw Cen MT"/>
              </a:rPr>
              <a:t>that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says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“Search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for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 spc="-10">
                <a:latin typeface="Tw Cen MT"/>
                <a:cs typeface="Tw Cen MT"/>
              </a:rPr>
              <a:t>courses…”</a:t>
            </a:r>
            <a:endParaRPr sz="1200">
              <a:latin typeface="Tw Cen MT"/>
              <a:cs typeface="Tw Cen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080343"/>
            <a:ext cx="5943600" cy="3296284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914400" y="5068887"/>
            <a:ext cx="5943600" cy="3294379"/>
            <a:chOff x="914400" y="5068887"/>
            <a:chExt cx="5943600" cy="3294379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5068887"/>
              <a:ext cx="5943600" cy="329437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382896" y="5808026"/>
              <a:ext cx="1414780" cy="349250"/>
            </a:xfrm>
            <a:custGeom>
              <a:avLst/>
              <a:gdLst/>
              <a:ahLst/>
              <a:cxnLst/>
              <a:rect l="l" t="t" r="r" b="b"/>
              <a:pathLst>
                <a:path w="1414779" h="349250">
                  <a:moveTo>
                    <a:pt x="0" y="174625"/>
                  </a:moveTo>
                  <a:lnTo>
                    <a:pt x="31802" y="122696"/>
                  </a:lnTo>
                  <a:lnTo>
                    <a:pt x="85378" y="91388"/>
                  </a:lnTo>
                  <a:lnTo>
                    <a:pt x="120811" y="76990"/>
                  </a:lnTo>
                  <a:lnTo>
                    <a:pt x="161533" y="63547"/>
                  </a:lnTo>
                  <a:lnTo>
                    <a:pt x="207189" y="51146"/>
                  </a:lnTo>
                  <a:lnTo>
                    <a:pt x="257424" y="39875"/>
                  </a:lnTo>
                  <a:lnTo>
                    <a:pt x="311881" y="29823"/>
                  </a:lnTo>
                  <a:lnTo>
                    <a:pt x="370205" y="21076"/>
                  </a:lnTo>
                  <a:lnTo>
                    <a:pt x="432041" y="13722"/>
                  </a:lnTo>
                  <a:lnTo>
                    <a:pt x="497033" y="7850"/>
                  </a:lnTo>
                  <a:lnTo>
                    <a:pt x="564826" y="3547"/>
                  </a:lnTo>
                  <a:lnTo>
                    <a:pt x="635063" y="901"/>
                  </a:lnTo>
                  <a:lnTo>
                    <a:pt x="707390" y="0"/>
                  </a:lnTo>
                  <a:lnTo>
                    <a:pt x="779716" y="901"/>
                  </a:lnTo>
                  <a:lnTo>
                    <a:pt x="849953" y="3547"/>
                  </a:lnTo>
                  <a:lnTo>
                    <a:pt x="917746" y="7850"/>
                  </a:lnTo>
                  <a:lnTo>
                    <a:pt x="982738" y="13722"/>
                  </a:lnTo>
                  <a:lnTo>
                    <a:pt x="1044574" y="21076"/>
                  </a:lnTo>
                  <a:lnTo>
                    <a:pt x="1102898" y="29823"/>
                  </a:lnTo>
                  <a:lnTo>
                    <a:pt x="1157355" y="39875"/>
                  </a:lnTo>
                  <a:lnTo>
                    <a:pt x="1207590" y="51146"/>
                  </a:lnTo>
                  <a:lnTo>
                    <a:pt x="1253246" y="63547"/>
                  </a:lnTo>
                  <a:lnTo>
                    <a:pt x="1293968" y="76990"/>
                  </a:lnTo>
                  <a:lnTo>
                    <a:pt x="1329401" y="91388"/>
                  </a:lnTo>
                  <a:lnTo>
                    <a:pt x="1382977" y="122696"/>
                  </a:lnTo>
                  <a:lnTo>
                    <a:pt x="1411127" y="156770"/>
                  </a:lnTo>
                  <a:lnTo>
                    <a:pt x="1414780" y="174625"/>
                  </a:lnTo>
                  <a:lnTo>
                    <a:pt x="1411127" y="192479"/>
                  </a:lnTo>
                  <a:lnTo>
                    <a:pt x="1382977" y="226553"/>
                  </a:lnTo>
                  <a:lnTo>
                    <a:pt x="1329401" y="257861"/>
                  </a:lnTo>
                  <a:lnTo>
                    <a:pt x="1293968" y="272259"/>
                  </a:lnTo>
                  <a:lnTo>
                    <a:pt x="1253246" y="285702"/>
                  </a:lnTo>
                  <a:lnTo>
                    <a:pt x="1207590" y="298103"/>
                  </a:lnTo>
                  <a:lnTo>
                    <a:pt x="1157355" y="309374"/>
                  </a:lnTo>
                  <a:lnTo>
                    <a:pt x="1102898" y="319426"/>
                  </a:lnTo>
                  <a:lnTo>
                    <a:pt x="1044574" y="328173"/>
                  </a:lnTo>
                  <a:lnTo>
                    <a:pt x="982738" y="335527"/>
                  </a:lnTo>
                  <a:lnTo>
                    <a:pt x="917746" y="341399"/>
                  </a:lnTo>
                  <a:lnTo>
                    <a:pt x="849953" y="345702"/>
                  </a:lnTo>
                  <a:lnTo>
                    <a:pt x="779716" y="348348"/>
                  </a:lnTo>
                  <a:lnTo>
                    <a:pt x="707390" y="349250"/>
                  </a:lnTo>
                  <a:lnTo>
                    <a:pt x="635063" y="348348"/>
                  </a:lnTo>
                  <a:lnTo>
                    <a:pt x="564826" y="345702"/>
                  </a:lnTo>
                  <a:lnTo>
                    <a:pt x="497033" y="341399"/>
                  </a:lnTo>
                  <a:lnTo>
                    <a:pt x="432041" y="335527"/>
                  </a:lnTo>
                  <a:lnTo>
                    <a:pt x="370205" y="328173"/>
                  </a:lnTo>
                  <a:lnTo>
                    <a:pt x="311881" y="319426"/>
                  </a:lnTo>
                  <a:lnTo>
                    <a:pt x="257424" y="309374"/>
                  </a:lnTo>
                  <a:lnTo>
                    <a:pt x="207189" y="298103"/>
                  </a:lnTo>
                  <a:lnTo>
                    <a:pt x="161533" y="285702"/>
                  </a:lnTo>
                  <a:lnTo>
                    <a:pt x="120811" y="272259"/>
                  </a:lnTo>
                  <a:lnTo>
                    <a:pt x="85378" y="257861"/>
                  </a:lnTo>
                  <a:lnTo>
                    <a:pt x="31802" y="226553"/>
                  </a:lnTo>
                  <a:lnTo>
                    <a:pt x="3652" y="192479"/>
                  </a:lnTo>
                  <a:lnTo>
                    <a:pt x="0" y="174625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365"/>
              </a:lnSpc>
            </a:pPr>
            <a:r>
              <a:rPr dirty="0" spc="-25"/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1700" y="871219"/>
            <a:ext cx="5519420" cy="54673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dirty="0" sz="1800">
                <a:solidFill>
                  <a:srgbClr val="C00000"/>
                </a:solidFill>
                <a:latin typeface="Tw Cen MT"/>
                <a:cs typeface="Tw Cen MT"/>
              </a:rPr>
              <a:t>On</a:t>
            </a:r>
            <a:r>
              <a:rPr dirty="0" sz="1800" spc="-15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C00000"/>
                </a:solidFill>
                <a:latin typeface="Tw Cen MT"/>
                <a:cs typeface="Tw Cen MT"/>
              </a:rPr>
              <a:t>the</a:t>
            </a:r>
            <a:r>
              <a:rPr dirty="0" sz="1800" spc="-1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C00000"/>
                </a:solidFill>
                <a:latin typeface="Tw Cen MT"/>
                <a:cs typeface="Tw Cen MT"/>
              </a:rPr>
              <a:t>left</a:t>
            </a:r>
            <a:r>
              <a:rPr dirty="0" sz="1800" spc="-1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C00000"/>
                </a:solidFill>
                <a:latin typeface="Tw Cen MT"/>
                <a:cs typeface="Tw Cen MT"/>
              </a:rPr>
              <a:t>side</a:t>
            </a:r>
            <a:r>
              <a:rPr dirty="0" sz="1800" spc="-1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C00000"/>
                </a:solidFill>
                <a:latin typeface="Tw Cen MT"/>
                <a:cs typeface="Tw Cen MT"/>
              </a:rPr>
              <a:t>of</a:t>
            </a:r>
            <a:r>
              <a:rPr dirty="0" sz="1800" spc="-1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C00000"/>
                </a:solidFill>
                <a:latin typeface="Tw Cen MT"/>
                <a:cs typeface="Tw Cen MT"/>
              </a:rPr>
              <a:t>the</a:t>
            </a:r>
            <a:r>
              <a:rPr dirty="0" sz="1800" spc="-1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C00000"/>
                </a:solidFill>
                <a:latin typeface="Tw Cen MT"/>
                <a:cs typeface="Tw Cen MT"/>
              </a:rPr>
              <a:t>page,</a:t>
            </a:r>
            <a:r>
              <a:rPr dirty="0" sz="1800" spc="-15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C00000"/>
                </a:solidFill>
                <a:latin typeface="Tw Cen MT"/>
                <a:cs typeface="Tw Cen MT"/>
              </a:rPr>
              <a:t>click</a:t>
            </a:r>
            <a:r>
              <a:rPr dirty="0" sz="1800" spc="-1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C00000"/>
                </a:solidFill>
                <a:latin typeface="Tw Cen MT"/>
                <a:cs typeface="Tw Cen MT"/>
              </a:rPr>
              <a:t>the</a:t>
            </a:r>
            <a:r>
              <a:rPr dirty="0" sz="1800" spc="-1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C00000"/>
                </a:solidFill>
                <a:latin typeface="Tw Cen MT"/>
                <a:cs typeface="Tw Cen MT"/>
              </a:rPr>
              <a:t>3</a:t>
            </a:r>
            <a:r>
              <a:rPr dirty="0" sz="1800" spc="-1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C00000"/>
                </a:solidFill>
                <a:latin typeface="Tw Cen MT"/>
                <a:cs typeface="Tw Cen MT"/>
              </a:rPr>
              <a:t>lines</a:t>
            </a:r>
            <a:r>
              <a:rPr dirty="0" sz="1800" spc="-1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C00000"/>
                </a:solidFill>
                <a:latin typeface="Tw Cen MT"/>
                <a:cs typeface="Tw Cen MT"/>
              </a:rPr>
              <a:t>to</a:t>
            </a:r>
            <a:r>
              <a:rPr dirty="0" sz="1800" spc="-1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C00000"/>
                </a:solidFill>
                <a:latin typeface="Tw Cen MT"/>
                <a:cs typeface="Tw Cen MT"/>
              </a:rPr>
              <a:t>look</a:t>
            </a:r>
            <a:r>
              <a:rPr dirty="0" sz="1800" spc="-15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C00000"/>
                </a:solidFill>
                <a:latin typeface="Tw Cen MT"/>
                <a:cs typeface="Tw Cen MT"/>
              </a:rPr>
              <a:t>at</a:t>
            </a:r>
            <a:r>
              <a:rPr dirty="0" sz="1800" spc="-10">
                <a:solidFill>
                  <a:srgbClr val="C00000"/>
                </a:solidFill>
                <a:latin typeface="Tw Cen MT"/>
                <a:cs typeface="Tw Cen MT"/>
              </a:rPr>
              <a:t> other </a:t>
            </a:r>
            <a:r>
              <a:rPr dirty="0" sz="1800">
                <a:solidFill>
                  <a:srgbClr val="C00000"/>
                </a:solidFill>
                <a:latin typeface="Tw Cen MT"/>
                <a:cs typeface="Tw Cen MT"/>
              </a:rPr>
              <a:t>information</a:t>
            </a:r>
            <a:r>
              <a:rPr dirty="0" sz="1800" spc="-20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dirty="0" sz="1800">
                <a:solidFill>
                  <a:srgbClr val="C00000"/>
                </a:solidFill>
                <a:latin typeface="Tw Cen MT"/>
                <a:cs typeface="Tw Cen MT"/>
              </a:rPr>
              <a:t>and</a:t>
            </a:r>
            <a:r>
              <a:rPr dirty="0" sz="1800" spc="-15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Tw Cen MT"/>
                <a:cs typeface="Tw Cen MT"/>
              </a:rPr>
              <a:t>resources!</a:t>
            </a:r>
            <a:endParaRPr sz="1800">
              <a:latin typeface="Tw Cen MT"/>
              <a:cs typeface="Tw Cen MT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11212" y="1661160"/>
            <a:ext cx="6047105" cy="3394075"/>
            <a:chOff x="811212" y="1661160"/>
            <a:chExt cx="6047105" cy="33940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1661160"/>
              <a:ext cx="5943600" cy="329436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819150" y="1962133"/>
              <a:ext cx="1534160" cy="3084830"/>
            </a:xfrm>
            <a:custGeom>
              <a:avLst/>
              <a:gdLst/>
              <a:ahLst/>
              <a:cxnLst/>
              <a:rect l="l" t="t" r="r" b="b"/>
              <a:pathLst>
                <a:path w="1534160" h="3084829">
                  <a:moveTo>
                    <a:pt x="0" y="0"/>
                  </a:moveTo>
                  <a:lnTo>
                    <a:pt x="1534160" y="0"/>
                  </a:lnTo>
                  <a:lnTo>
                    <a:pt x="1534160" y="3084830"/>
                  </a:lnTo>
                  <a:lnTo>
                    <a:pt x="0" y="3084830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365"/>
              </a:lnSpc>
            </a:pPr>
            <a:r>
              <a:rPr dirty="0" spc="-25"/>
              <a:t>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365"/>
              </a:lnSpc>
            </a:pPr>
            <a:r>
              <a:rPr dirty="0" spc="-25"/>
              <a:t>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Table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 spc="-10"/>
              <a:t>Contents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Get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10"/>
              <a:t> </a:t>
            </a:r>
            <a:r>
              <a:rPr dirty="0"/>
              <a:t>Self</a:t>
            </a:r>
            <a:r>
              <a:rPr dirty="0" spc="-15"/>
              <a:t> </a:t>
            </a:r>
            <a:r>
              <a:rPr dirty="0" spc="-10"/>
              <a:t>Service……………………………………………………………………….2</a:t>
            </a:r>
          </a:p>
          <a:p>
            <a:pPr>
              <a:lnSpc>
                <a:spcPct val="100000"/>
              </a:lnSpc>
              <a:spcBef>
                <a:spcPts val="1165"/>
              </a:spcBef>
            </a:pPr>
          </a:p>
          <a:p>
            <a:pPr marL="12700">
              <a:lnSpc>
                <a:spcPct val="100000"/>
              </a:lnSpc>
            </a:pPr>
            <a:r>
              <a:rPr dirty="0"/>
              <a:t>View</a:t>
            </a:r>
            <a:r>
              <a:rPr dirty="0" spc="-20"/>
              <a:t> </a:t>
            </a:r>
            <a:r>
              <a:rPr dirty="0"/>
              <a:t>Your</a:t>
            </a:r>
            <a:r>
              <a:rPr dirty="0" spc="-15"/>
              <a:t> </a:t>
            </a:r>
            <a:r>
              <a:rPr dirty="0"/>
              <a:t>GPA,</a:t>
            </a:r>
            <a:r>
              <a:rPr dirty="0" spc="-20"/>
              <a:t> </a:t>
            </a:r>
            <a:r>
              <a:rPr dirty="0"/>
              <a:t>Progress,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Degree</a:t>
            </a:r>
            <a:r>
              <a:rPr dirty="0" spc="-20"/>
              <a:t> </a:t>
            </a:r>
            <a:r>
              <a:rPr dirty="0" spc="-10"/>
              <a:t>Requirements……………………………………….....3</a:t>
            </a:r>
          </a:p>
          <a:p>
            <a:pPr marL="4692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b="0">
                <a:latin typeface="Tw Cen MT"/>
                <a:cs typeface="Tw Cen MT"/>
              </a:rPr>
              <a:t>View</a:t>
            </a:r>
            <a:r>
              <a:rPr dirty="0" spc="-2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your</a:t>
            </a:r>
            <a:r>
              <a:rPr dirty="0" spc="-2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GPA,</a:t>
            </a:r>
            <a:r>
              <a:rPr dirty="0" spc="-2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Degree,</a:t>
            </a:r>
            <a:r>
              <a:rPr dirty="0" spc="-2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Major(s),</a:t>
            </a:r>
            <a:r>
              <a:rPr dirty="0" spc="-2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Minor(s),</a:t>
            </a:r>
            <a:r>
              <a:rPr dirty="0" spc="-2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Year</a:t>
            </a:r>
            <a:r>
              <a:rPr dirty="0" spc="-15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you</a:t>
            </a:r>
            <a:r>
              <a:rPr dirty="0" spc="-20" b="0">
                <a:latin typeface="Tw Cen MT"/>
                <a:cs typeface="Tw Cen MT"/>
              </a:rPr>
              <a:t> </a:t>
            </a:r>
            <a:r>
              <a:rPr dirty="0" spc="-10" b="0">
                <a:latin typeface="Tw Cen MT"/>
                <a:cs typeface="Tw Cen MT"/>
              </a:rPr>
              <a:t>started</a:t>
            </a:r>
          </a:p>
          <a:p>
            <a:pPr marL="469265" indent="-227965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b="0">
                <a:latin typeface="Tw Cen MT"/>
                <a:cs typeface="Tw Cen MT"/>
              </a:rPr>
              <a:t>View</a:t>
            </a:r>
            <a:r>
              <a:rPr dirty="0" spc="-25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Total</a:t>
            </a:r>
            <a:r>
              <a:rPr dirty="0" spc="-2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courses</a:t>
            </a:r>
            <a:r>
              <a:rPr dirty="0" spc="-2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progress,</a:t>
            </a:r>
            <a:r>
              <a:rPr dirty="0" spc="-2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total</a:t>
            </a:r>
            <a:r>
              <a:rPr dirty="0" spc="-25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credits,</a:t>
            </a:r>
            <a:r>
              <a:rPr dirty="0" spc="-2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and</a:t>
            </a:r>
            <a:r>
              <a:rPr dirty="0" spc="-2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course</a:t>
            </a:r>
            <a:r>
              <a:rPr dirty="0" spc="-25" b="0">
                <a:latin typeface="Tw Cen MT"/>
                <a:cs typeface="Tw Cen MT"/>
              </a:rPr>
              <a:t> </a:t>
            </a:r>
            <a:r>
              <a:rPr dirty="0" spc="-10" b="0">
                <a:latin typeface="Tw Cen MT"/>
                <a:cs typeface="Tw Cen MT"/>
              </a:rPr>
              <a:t>requirements</a:t>
            </a:r>
          </a:p>
          <a:p>
            <a:pPr>
              <a:lnSpc>
                <a:spcPct val="100000"/>
              </a:lnSpc>
              <a:spcBef>
                <a:spcPts val="1190"/>
              </a:spcBef>
              <a:buFont typeface="Symbol"/>
              <a:buChar char=""/>
            </a:pPr>
          </a:p>
          <a:p>
            <a:pPr marL="12700">
              <a:lnSpc>
                <a:spcPct val="100000"/>
              </a:lnSpc>
            </a:pPr>
            <a:r>
              <a:rPr dirty="0"/>
              <a:t>Search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20"/>
              <a:t> </a:t>
            </a:r>
            <a:r>
              <a:rPr dirty="0" spc="-10"/>
              <a:t>Courses………………………………………………………………………………..6</a:t>
            </a:r>
          </a:p>
          <a:p>
            <a:pPr marL="469265" indent="-22796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b="0">
                <a:latin typeface="Tw Cen MT"/>
                <a:cs typeface="Tw Cen MT"/>
              </a:rPr>
              <a:t>Search</a:t>
            </a:r>
            <a:r>
              <a:rPr dirty="0" spc="-2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for</a:t>
            </a:r>
            <a:r>
              <a:rPr dirty="0" spc="-15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courses</a:t>
            </a:r>
            <a:r>
              <a:rPr dirty="0" spc="-15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by</a:t>
            </a:r>
            <a:r>
              <a:rPr dirty="0" spc="-15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each</a:t>
            </a:r>
            <a:r>
              <a:rPr dirty="0" spc="-15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required</a:t>
            </a:r>
            <a:r>
              <a:rPr dirty="0" spc="-15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section</a:t>
            </a:r>
            <a:r>
              <a:rPr dirty="0" spc="-15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and</a:t>
            </a:r>
            <a:r>
              <a:rPr dirty="0" spc="-15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add</a:t>
            </a:r>
            <a:r>
              <a:rPr dirty="0" spc="-15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them</a:t>
            </a:r>
            <a:r>
              <a:rPr dirty="0" spc="-15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to</a:t>
            </a:r>
            <a:r>
              <a:rPr dirty="0" spc="-15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your</a:t>
            </a:r>
            <a:r>
              <a:rPr dirty="0" spc="-15" b="0">
                <a:latin typeface="Tw Cen MT"/>
                <a:cs typeface="Tw Cen MT"/>
              </a:rPr>
              <a:t> </a:t>
            </a:r>
            <a:r>
              <a:rPr dirty="0" spc="-10" b="0">
                <a:latin typeface="Tw Cen MT"/>
                <a:cs typeface="Tw Cen MT"/>
              </a:rPr>
              <a:t>schedule</a:t>
            </a:r>
          </a:p>
          <a:p>
            <a:pPr>
              <a:lnSpc>
                <a:spcPct val="100000"/>
              </a:lnSpc>
              <a:spcBef>
                <a:spcPts val="1185"/>
              </a:spcBef>
              <a:buFont typeface="Symbol"/>
              <a:buChar char=""/>
            </a:p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View</a:t>
            </a:r>
            <a:r>
              <a:rPr dirty="0" spc="-20"/>
              <a:t> </a:t>
            </a:r>
            <a:r>
              <a:rPr dirty="0"/>
              <a:t>Your</a:t>
            </a:r>
            <a:r>
              <a:rPr dirty="0" spc="-20"/>
              <a:t> </a:t>
            </a:r>
            <a:r>
              <a:rPr dirty="0" spc="-10"/>
              <a:t>Schedule…………………………………………………………………………......10</a:t>
            </a:r>
          </a:p>
          <a:p>
            <a:pPr marL="469265" indent="-22796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b="0">
                <a:latin typeface="Tw Cen MT"/>
                <a:cs typeface="Tw Cen MT"/>
              </a:rPr>
              <a:t>View</a:t>
            </a:r>
            <a:r>
              <a:rPr dirty="0" spc="-1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your</a:t>
            </a:r>
            <a:r>
              <a:rPr dirty="0" spc="-1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current</a:t>
            </a:r>
            <a:r>
              <a:rPr dirty="0" spc="-1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schedule</a:t>
            </a:r>
            <a:r>
              <a:rPr dirty="0" spc="-5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and</a:t>
            </a:r>
            <a:r>
              <a:rPr dirty="0" spc="-1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past</a:t>
            </a:r>
            <a:r>
              <a:rPr dirty="0" spc="-10" b="0">
                <a:latin typeface="Tw Cen MT"/>
                <a:cs typeface="Tw Cen MT"/>
              </a:rPr>
              <a:t> semesters</a:t>
            </a:r>
          </a:p>
          <a:p>
            <a:pPr marL="469265" indent="-227965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469265" algn="l"/>
              </a:tabLst>
            </a:pPr>
            <a:r>
              <a:rPr dirty="0" b="0">
                <a:latin typeface="Tw Cen MT"/>
                <a:cs typeface="Tw Cen MT"/>
              </a:rPr>
              <a:t>View</a:t>
            </a:r>
            <a:r>
              <a:rPr dirty="0" spc="-25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past</a:t>
            </a:r>
            <a:r>
              <a:rPr dirty="0" spc="-2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grades,</a:t>
            </a:r>
            <a:r>
              <a:rPr dirty="0" spc="-25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your</a:t>
            </a:r>
            <a:r>
              <a:rPr dirty="0" spc="-2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advisor,</a:t>
            </a:r>
            <a:r>
              <a:rPr dirty="0" spc="-2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and</a:t>
            </a:r>
            <a:r>
              <a:rPr dirty="0" spc="-25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register</a:t>
            </a:r>
            <a:r>
              <a:rPr dirty="0" spc="-2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for</a:t>
            </a:r>
            <a:r>
              <a:rPr dirty="0" spc="-25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courses</a:t>
            </a:r>
            <a:r>
              <a:rPr dirty="0" spc="-20" b="0">
                <a:latin typeface="Tw Cen MT"/>
                <a:cs typeface="Tw Cen MT"/>
              </a:rPr>
              <a:t> here</a:t>
            </a:r>
          </a:p>
          <a:p>
            <a:pPr>
              <a:lnSpc>
                <a:spcPct val="100000"/>
              </a:lnSpc>
              <a:spcBef>
                <a:spcPts val="1190"/>
              </a:spcBef>
              <a:buFont typeface="Symbol"/>
              <a:buChar char=""/>
            </a:pPr>
          </a:p>
          <a:p>
            <a:pPr marL="12700">
              <a:lnSpc>
                <a:spcPct val="100000"/>
              </a:lnSpc>
            </a:pPr>
            <a:r>
              <a:rPr dirty="0" spc="-10"/>
              <a:t>Other…………………………………………………………………………………………......14</a:t>
            </a:r>
          </a:p>
          <a:p>
            <a:pPr marL="469265" indent="-2279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b="0">
                <a:latin typeface="Tw Cen MT"/>
                <a:cs typeface="Tw Cen MT"/>
              </a:rPr>
              <a:t>How</a:t>
            </a:r>
            <a:r>
              <a:rPr dirty="0" spc="-1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you</a:t>
            </a:r>
            <a:r>
              <a:rPr dirty="0" spc="-1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can</a:t>
            </a:r>
            <a:r>
              <a:rPr dirty="0" spc="-1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get</a:t>
            </a:r>
            <a:r>
              <a:rPr dirty="0" spc="-1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to</a:t>
            </a:r>
            <a:r>
              <a:rPr dirty="0" spc="-1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financial</a:t>
            </a:r>
            <a:r>
              <a:rPr dirty="0" spc="-1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aid,</a:t>
            </a:r>
            <a:r>
              <a:rPr dirty="0" spc="-1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your</a:t>
            </a:r>
            <a:r>
              <a:rPr dirty="0" spc="-1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transcript,</a:t>
            </a:r>
            <a:r>
              <a:rPr dirty="0" spc="-1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and</a:t>
            </a:r>
            <a:r>
              <a:rPr dirty="0" spc="-5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many</a:t>
            </a:r>
            <a:r>
              <a:rPr dirty="0" spc="-1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other</a:t>
            </a:r>
            <a:r>
              <a:rPr dirty="0" spc="-10" b="0">
                <a:latin typeface="Tw Cen MT"/>
                <a:cs typeface="Tw Cen MT"/>
              </a:rPr>
              <a:t> </a:t>
            </a:r>
            <a:r>
              <a:rPr dirty="0" b="0">
                <a:latin typeface="Tw Cen MT"/>
                <a:cs typeface="Tw Cen MT"/>
              </a:rPr>
              <a:t>important</a:t>
            </a:r>
            <a:r>
              <a:rPr dirty="0" spc="-10" b="0">
                <a:latin typeface="Tw Cen MT"/>
                <a:cs typeface="Tw Cen MT"/>
              </a:rPr>
              <a:t> items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59028"/>
            <a:ext cx="330707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25"/>
              <a:t> </a:t>
            </a:r>
            <a:r>
              <a:rPr dirty="0"/>
              <a:t>Get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20"/>
              <a:t> </a:t>
            </a:r>
            <a:r>
              <a:rPr dirty="0"/>
              <a:t>Self</a:t>
            </a:r>
            <a:r>
              <a:rPr dirty="0" spc="-25"/>
              <a:t> </a:t>
            </a:r>
            <a:r>
              <a:rPr dirty="0" spc="-10"/>
              <a:t>Service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30300" y="1233931"/>
            <a:ext cx="2616835" cy="397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</a:tabLst>
            </a:pPr>
            <a:r>
              <a:rPr dirty="0" sz="1200">
                <a:latin typeface="Tw Cen MT"/>
                <a:cs typeface="Tw Cen MT"/>
              </a:rPr>
              <a:t>Go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to: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u="sng" sz="1200" spc="-1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w Cen MT"/>
                <a:cs typeface="Tw Cen MT"/>
              </a:rPr>
              <a:t>https://my.usnh.edu/dashboard</a:t>
            </a:r>
            <a:endParaRPr sz="1200">
              <a:latin typeface="Tw Cen MT"/>
              <a:cs typeface="Tw Cen MT"/>
            </a:endParaRPr>
          </a:p>
          <a:p>
            <a:pPr marL="240665" indent="-227965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240665" algn="l"/>
              </a:tabLst>
            </a:pPr>
            <a:r>
              <a:rPr dirty="0" sz="1200">
                <a:latin typeface="Tw Cen MT"/>
                <a:cs typeface="Tw Cen MT"/>
              </a:rPr>
              <a:t>Under</a:t>
            </a:r>
            <a:r>
              <a:rPr dirty="0" sz="1200" spc="-2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“myApps”,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click</a:t>
            </a:r>
            <a:r>
              <a:rPr dirty="0" sz="1200" spc="-3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“Self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 spc="-10">
                <a:latin typeface="Tw Cen MT"/>
                <a:cs typeface="Tw Cen MT"/>
              </a:rPr>
              <a:t>Service”</a:t>
            </a:r>
            <a:endParaRPr sz="1200">
              <a:latin typeface="Tw Cen MT"/>
              <a:cs typeface="Tw Cen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14400" y="1789658"/>
            <a:ext cx="5942965" cy="3178810"/>
            <a:chOff x="914400" y="1789658"/>
            <a:chExt cx="5942965" cy="317881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1789658"/>
              <a:ext cx="5942774" cy="317858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370578" y="3866686"/>
              <a:ext cx="598170" cy="222250"/>
            </a:xfrm>
            <a:custGeom>
              <a:avLst/>
              <a:gdLst/>
              <a:ahLst/>
              <a:cxnLst/>
              <a:rect l="l" t="t" r="r" b="b"/>
              <a:pathLst>
                <a:path w="598170" h="222250">
                  <a:moveTo>
                    <a:pt x="59547" y="149947"/>
                  </a:moveTo>
                  <a:lnTo>
                    <a:pt x="0" y="210875"/>
                  </a:lnTo>
                  <a:lnTo>
                    <a:pt x="84470" y="221956"/>
                  </a:lnTo>
                  <a:lnTo>
                    <a:pt x="75004" y="194607"/>
                  </a:lnTo>
                  <a:lnTo>
                    <a:pt x="61565" y="194607"/>
                  </a:lnTo>
                  <a:lnTo>
                    <a:pt x="58449" y="185605"/>
                  </a:lnTo>
                  <a:lnTo>
                    <a:pt x="70451" y="181451"/>
                  </a:lnTo>
                  <a:lnTo>
                    <a:pt x="59547" y="149947"/>
                  </a:lnTo>
                  <a:close/>
                </a:path>
                <a:path w="598170" h="222250">
                  <a:moveTo>
                    <a:pt x="70451" y="181451"/>
                  </a:moveTo>
                  <a:lnTo>
                    <a:pt x="58449" y="185605"/>
                  </a:lnTo>
                  <a:lnTo>
                    <a:pt x="61565" y="194607"/>
                  </a:lnTo>
                  <a:lnTo>
                    <a:pt x="73566" y="190453"/>
                  </a:lnTo>
                  <a:lnTo>
                    <a:pt x="70451" y="181451"/>
                  </a:lnTo>
                  <a:close/>
                </a:path>
                <a:path w="598170" h="222250">
                  <a:moveTo>
                    <a:pt x="73566" y="190453"/>
                  </a:moveTo>
                  <a:lnTo>
                    <a:pt x="61565" y="194607"/>
                  </a:lnTo>
                  <a:lnTo>
                    <a:pt x="75004" y="194607"/>
                  </a:lnTo>
                  <a:lnTo>
                    <a:pt x="73566" y="190453"/>
                  </a:lnTo>
                  <a:close/>
                </a:path>
                <a:path w="598170" h="222250">
                  <a:moveTo>
                    <a:pt x="594707" y="0"/>
                  </a:moveTo>
                  <a:lnTo>
                    <a:pt x="70451" y="181451"/>
                  </a:lnTo>
                  <a:lnTo>
                    <a:pt x="73566" y="190453"/>
                  </a:lnTo>
                  <a:lnTo>
                    <a:pt x="597823" y="9000"/>
                  </a:lnTo>
                  <a:lnTo>
                    <a:pt x="5947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226311" y="3982947"/>
              <a:ext cx="1064895" cy="294005"/>
            </a:xfrm>
            <a:custGeom>
              <a:avLst/>
              <a:gdLst/>
              <a:ahLst/>
              <a:cxnLst/>
              <a:rect l="l" t="t" r="r" b="b"/>
              <a:pathLst>
                <a:path w="1064895" h="294004">
                  <a:moveTo>
                    <a:pt x="0" y="147002"/>
                  </a:moveTo>
                  <a:lnTo>
                    <a:pt x="19019" y="107923"/>
                  </a:lnTo>
                  <a:lnTo>
                    <a:pt x="72694" y="72807"/>
                  </a:lnTo>
                  <a:lnTo>
                    <a:pt x="110942" y="57173"/>
                  </a:lnTo>
                  <a:lnTo>
                    <a:pt x="155950" y="43056"/>
                  </a:lnTo>
                  <a:lnTo>
                    <a:pt x="207084" y="30629"/>
                  </a:lnTo>
                  <a:lnTo>
                    <a:pt x="263711" y="20070"/>
                  </a:lnTo>
                  <a:lnTo>
                    <a:pt x="325194" y="11552"/>
                  </a:lnTo>
                  <a:lnTo>
                    <a:pt x="390901" y="5251"/>
                  </a:lnTo>
                  <a:lnTo>
                    <a:pt x="460197" y="1341"/>
                  </a:lnTo>
                  <a:lnTo>
                    <a:pt x="532447" y="0"/>
                  </a:lnTo>
                  <a:lnTo>
                    <a:pt x="604697" y="1341"/>
                  </a:lnTo>
                  <a:lnTo>
                    <a:pt x="673993" y="5251"/>
                  </a:lnTo>
                  <a:lnTo>
                    <a:pt x="739700" y="11552"/>
                  </a:lnTo>
                  <a:lnTo>
                    <a:pt x="801183" y="20070"/>
                  </a:lnTo>
                  <a:lnTo>
                    <a:pt x="857810" y="30629"/>
                  </a:lnTo>
                  <a:lnTo>
                    <a:pt x="908944" y="43056"/>
                  </a:lnTo>
                  <a:lnTo>
                    <a:pt x="953952" y="57173"/>
                  </a:lnTo>
                  <a:lnTo>
                    <a:pt x="992200" y="72807"/>
                  </a:lnTo>
                  <a:lnTo>
                    <a:pt x="1045875" y="107923"/>
                  </a:lnTo>
                  <a:lnTo>
                    <a:pt x="1064895" y="147002"/>
                  </a:lnTo>
                  <a:lnTo>
                    <a:pt x="1060034" y="166949"/>
                  </a:lnTo>
                  <a:lnTo>
                    <a:pt x="1023052" y="204222"/>
                  </a:lnTo>
                  <a:lnTo>
                    <a:pt x="953952" y="236831"/>
                  </a:lnTo>
                  <a:lnTo>
                    <a:pt x="908944" y="250948"/>
                  </a:lnTo>
                  <a:lnTo>
                    <a:pt x="857810" y="263375"/>
                  </a:lnTo>
                  <a:lnTo>
                    <a:pt x="801183" y="273934"/>
                  </a:lnTo>
                  <a:lnTo>
                    <a:pt x="739700" y="282452"/>
                  </a:lnTo>
                  <a:lnTo>
                    <a:pt x="673993" y="288753"/>
                  </a:lnTo>
                  <a:lnTo>
                    <a:pt x="604697" y="292663"/>
                  </a:lnTo>
                  <a:lnTo>
                    <a:pt x="532447" y="294005"/>
                  </a:lnTo>
                  <a:lnTo>
                    <a:pt x="460197" y="292663"/>
                  </a:lnTo>
                  <a:lnTo>
                    <a:pt x="390901" y="288753"/>
                  </a:lnTo>
                  <a:lnTo>
                    <a:pt x="325194" y="282452"/>
                  </a:lnTo>
                  <a:lnTo>
                    <a:pt x="263711" y="273934"/>
                  </a:lnTo>
                  <a:lnTo>
                    <a:pt x="207084" y="263375"/>
                  </a:lnTo>
                  <a:lnTo>
                    <a:pt x="155950" y="250948"/>
                  </a:lnTo>
                  <a:lnTo>
                    <a:pt x="110942" y="236831"/>
                  </a:lnTo>
                  <a:lnTo>
                    <a:pt x="72694" y="221197"/>
                  </a:lnTo>
                  <a:lnTo>
                    <a:pt x="19019" y="186081"/>
                  </a:lnTo>
                  <a:lnTo>
                    <a:pt x="0" y="147002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365"/>
              </a:lnSpc>
            </a:pPr>
            <a:r>
              <a:rPr dirty="0" spc="-25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1700" y="871219"/>
            <a:ext cx="5082540" cy="488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C00000"/>
                </a:solidFill>
                <a:latin typeface="Tw Cen MT"/>
                <a:cs typeface="Tw Cen MT"/>
              </a:rPr>
              <a:t>View Your GPA, Progress, and Degree </a:t>
            </a:r>
            <a:r>
              <a:rPr dirty="0" sz="1800" spc="-10" b="1">
                <a:solidFill>
                  <a:srgbClr val="C00000"/>
                </a:solidFill>
                <a:latin typeface="Tw Cen MT"/>
                <a:cs typeface="Tw Cen MT"/>
              </a:rPr>
              <a:t>Requirements:</a:t>
            </a:r>
            <a:endParaRPr sz="1800">
              <a:latin typeface="Tw Cen MT"/>
              <a:cs typeface="Tw Cen MT"/>
            </a:endParaRPr>
          </a:p>
          <a:p>
            <a:pPr marL="469265" indent="-227965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200">
                <a:latin typeface="Tw Cen MT"/>
                <a:cs typeface="Tw Cen MT"/>
              </a:rPr>
              <a:t>Go to Student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 spc="-10">
                <a:latin typeface="Tw Cen MT"/>
                <a:cs typeface="Tw Cen MT"/>
              </a:rPr>
              <a:t>Planning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30300" y="5056123"/>
            <a:ext cx="53809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</a:tabLst>
            </a:pPr>
            <a:r>
              <a:rPr dirty="0" sz="1200">
                <a:latin typeface="Tw Cen MT"/>
                <a:cs typeface="Tw Cen MT"/>
              </a:rPr>
              <a:t>If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want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to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view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academic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and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course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progress,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click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on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“Go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to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My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 spc="-10">
                <a:latin typeface="Tw Cen MT"/>
                <a:cs typeface="Tw Cen MT"/>
              </a:rPr>
              <a:t>Progress”</a:t>
            </a:r>
            <a:endParaRPr sz="1200">
              <a:latin typeface="Tw Cen MT"/>
              <a:cs typeface="Tw Cen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14400" y="1517972"/>
            <a:ext cx="5943600" cy="3300729"/>
            <a:chOff x="914400" y="1517972"/>
            <a:chExt cx="5943600" cy="3300729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1517972"/>
              <a:ext cx="5943600" cy="330072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200150" y="2928307"/>
              <a:ext cx="2814320" cy="508634"/>
            </a:xfrm>
            <a:custGeom>
              <a:avLst/>
              <a:gdLst/>
              <a:ahLst/>
              <a:cxnLst/>
              <a:rect l="l" t="t" r="r" b="b"/>
              <a:pathLst>
                <a:path w="2814320" h="508635">
                  <a:moveTo>
                    <a:pt x="0" y="254317"/>
                  </a:moveTo>
                  <a:lnTo>
                    <a:pt x="17262" y="214366"/>
                  </a:lnTo>
                  <a:lnTo>
                    <a:pt x="47142" y="188796"/>
                  </a:lnTo>
                  <a:lnTo>
                    <a:pt x="90809" y="164242"/>
                  </a:lnTo>
                  <a:lnTo>
                    <a:pt x="147488" y="140845"/>
                  </a:lnTo>
                  <a:lnTo>
                    <a:pt x="216400" y="118744"/>
                  </a:lnTo>
                  <a:lnTo>
                    <a:pt x="255200" y="108224"/>
                  </a:lnTo>
                  <a:lnTo>
                    <a:pt x="296766" y="98081"/>
                  </a:lnTo>
                  <a:lnTo>
                    <a:pt x="341002" y="88332"/>
                  </a:lnTo>
                  <a:lnTo>
                    <a:pt x="387809" y="78996"/>
                  </a:lnTo>
                  <a:lnTo>
                    <a:pt x="437092" y="70089"/>
                  </a:lnTo>
                  <a:lnTo>
                    <a:pt x="488751" y="61629"/>
                  </a:lnTo>
                  <a:lnTo>
                    <a:pt x="542691" y="53634"/>
                  </a:lnTo>
                  <a:lnTo>
                    <a:pt x="598814" y="46122"/>
                  </a:lnTo>
                  <a:lnTo>
                    <a:pt x="657023" y="39110"/>
                  </a:lnTo>
                  <a:lnTo>
                    <a:pt x="717220" y="32615"/>
                  </a:lnTo>
                  <a:lnTo>
                    <a:pt x="779308" y="26655"/>
                  </a:lnTo>
                  <a:lnTo>
                    <a:pt x="843190" y="21248"/>
                  </a:lnTo>
                  <a:lnTo>
                    <a:pt x="908769" y="16412"/>
                  </a:lnTo>
                  <a:lnTo>
                    <a:pt x="975947" y="12163"/>
                  </a:lnTo>
                  <a:lnTo>
                    <a:pt x="1044628" y="8520"/>
                  </a:lnTo>
                  <a:lnTo>
                    <a:pt x="1114713" y="5499"/>
                  </a:lnTo>
                  <a:lnTo>
                    <a:pt x="1186106" y="3119"/>
                  </a:lnTo>
                  <a:lnTo>
                    <a:pt x="1258710" y="1398"/>
                  </a:lnTo>
                  <a:lnTo>
                    <a:pt x="1332427" y="352"/>
                  </a:lnTo>
                  <a:lnTo>
                    <a:pt x="1407160" y="0"/>
                  </a:lnTo>
                  <a:lnTo>
                    <a:pt x="1481892" y="352"/>
                  </a:lnTo>
                  <a:lnTo>
                    <a:pt x="1555609" y="1398"/>
                  </a:lnTo>
                  <a:lnTo>
                    <a:pt x="1628213" y="3119"/>
                  </a:lnTo>
                  <a:lnTo>
                    <a:pt x="1699606" y="5499"/>
                  </a:lnTo>
                  <a:lnTo>
                    <a:pt x="1769691" y="8520"/>
                  </a:lnTo>
                  <a:lnTo>
                    <a:pt x="1838372" y="12163"/>
                  </a:lnTo>
                  <a:lnTo>
                    <a:pt x="1905550" y="16412"/>
                  </a:lnTo>
                  <a:lnTo>
                    <a:pt x="1971129" y="21248"/>
                  </a:lnTo>
                  <a:lnTo>
                    <a:pt x="2035011" y="26655"/>
                  </a:lnTo>
                  <a:lnTo>
                    <a:pt x="2097100" y="32615"/>
                  </a:lnTo>
                  <a:lnTo>
                    <a:pt x="2157297" y="39110"/>
                  </a:lnTo>
                  <a:lnTo>
                    <a:pt x="2215505" y="46122"/>
                  </a:lnTo>
                  <a:lnTo>
                    <a:pt x="2271628" y="53634"/>
                  </a:lnTo>
                  <a:lnTo>
                    <a:pt x="2325568" y="61629"/>
                  </a:lnTo>
                  <a:lnTo>
                    <a:pt x="2377228" y="70089"/>
                  </a:lnTo>
                  <a:lnTo>
                    <a:pt x="2426510" y="78996"/>
                  </a:lnTo>
                  <a:lnTo>
                    <a:pt x="2473317" y="88332"/>
                  </a:lnTo>
                  <a:lnTo>
                    <a:pt x="2517553" y="98081"/>
                  </a:lnTo>
                  <a:lnTo>
                    <a:pt x="2559119" y="108224"/>
                  </a:lnTo>
                  <a:lnTo>
                    <a:pt x="2597919" y="118744"/>
                  </a:lnTo>
                  <a:lnTo>
                    <a:pt x="2666831" y="140845"/>
                  </a:lnTo>
                  <a:lnTo>
                    <a:pt x="2723510" y="164242"/>
                  </a:lnTo>
                  <a:lnTo>
                    <a:pt x="2767177" y="188796"/>
                  </a:lnTo>
                  <a:lnTo>
                    <a:pt x="2797057" y="214366"/>
                  </a:lnTo>
                  <a:lnTo>
                    <a:pt x="2814320" y="254317"/>
                  </a:lnTo>
                  <a:lnTo>
                    <a:pt x="2812369" y="267824"/>
                  </a:lnTo>
                  <a:lnTo>
                    <a:pt x="2783889" y="307171"/>
                  </a:lnTo>
                  <a:lnTo>
                    <a:pt x="2747018" y="332250"/>
                  </a:lnTo>
                  <a:lnTo>
                    <a:pt x="2696748" y="356244"/>
                  </a:lnTo>
                  <a:lnTo>
                    <a:pt x="2633856" y="379011"/>
                  </a:lnTo>
                  <a:lnTo>
                    <a:pt x="2559119" y="400410"/>
                  </a:lnTo>
                  <a:lnTo>
                    <a:pt x="2517553" y="410553"/>
                  </a:lnTo>
                  <a:lnTo>
                    <a:pt x="2473317" y="420302"/>
                  </a:lnTo>
                  <a:lnTo>
                    <a:pt x="2426510" y="429638"/>
                  </a:lnTo>
                  <a:lnTo>
                    <a:pt x="2377228" y="438545"/>
                  </a:lnTo>
                  <a:lnTo>
                    <a:pt x="2325568" y="447005"/>
                  </a:lnTo>
                  <a:lnTo>
                    <a:pt x="2271628" y="455000"/>
                  </a:lnTo>
                  <a:lnTo>
                    <a:pt x="2215505" y="462512"/>
                  </a:lnTo>
                  <a:lnTo>
                    <a:pt x="2157297" y="469524"/>
                  </a:lnTo>
                  <a:lnTo>
                    <a:pt x="2097100" y="476019"/>
                  </a:lnTo>
                  <a:lnTo>
                    <a:pt x="2035011" y="481979"/>
                  </a:lnTo>
                  <a:lnTo>
                    <a:pt x="1971129" y="487386"/>
                  </a:lnTo>
                  <a:lnTo>
                    <a:pt x="1905550" y="492222"/>
                  </a:lnTo>
                  <a:lnTo>
                    <a:pt x="1838372" y="496471"/>
                  </a:lnTo>
                  <a:lnTo>
                    <a:pt x="1769691" y="500114"/>
                  </a:lnTo>
                  <a:lnTo>
                    <a:pt x="1699606" y="503135"/>
                  </a:lnTo>
                  <a:lnTo>
                    <a:pt x="1628213" y="505515"/>
                  </a:lnTo>
                  <a:lnTo>
                    <a:pt x="1555609" y="507236"/>
                  </a:lnTo>
                  <a:lnTo>
                    <a:pt x="1481892" y="508282"/>
                  </a:lnTo>
                  <a:lnTo>
                    <a:pt x="1407160" y="508635"/>
                  </a:lnTo>
                  <a:lnTo>
                    <a:pt x="1332427" y="508282"/>
                  </a:lnTo>
                  <a:lnTo>
                    <a:pt x="1258710" y="507236"/>
                  </a:lnTo>
                  <a:lnTo>
                    <a:pt x="1186106" y="505515"/>
                  </a:lnTo>
                  <a:lnTo>
                    <a:pt x="1114713" y="503135"/>
                  </a:lnTo>
                  <a:lnTo>
                    <a:pt x="1044628" y="500114"/>
                  </a:lnTo>
                  <a:lnTo>
                    <a:pt x="975947" y="496471"/>
                  </a:lnTo>
                  <a:lnTo>
                    <a:pt x="908769" y="492222"/>
                  </a:lnTo>
                  <a:lnTo>
                    <a:pt x="843190" y="487386"/>
                  </a:lnTo>
                  <a:lnTo>
                    <a:pt x="779308" y="481979"/>
                  </a:lnTo>
                  <a:lnTo>
                    <a:pt x="717220" y="476019"/>
                  </a:lnTo>
                  <a:lnTo>
                    <a:pt x="657023" y="469524"/>
                  </a:lnTo>
                  <a:lnTo>
                    <a:pt x="598814" y="462512"/>
                  </a:lnTo>
                  <a:lnTo>
                    <a:pt x="542691" y="455000"/>
                  </a:lnTo>
                  <a:lnTo>
                    <a:pt x="488751" y="447005"/>
                  </a:lnTo>
                  <a:lnTo>
                    <a:pt x="437092" y="438545"/>
                  </a:lnTo>
                  <a:lnTo>
                    <a:pt x="387809" y="429638"/>
                  </a:lnTo>
                  <a:lnTo>
                    <a:pt x="341002" y="420302"/>
                  </a:lnTo>
                  <a:lnTo>
                    <a:pt x="296766" y="410553"/>
                  </a:lnTo>
                  <a:lnTo>
                    <a:pt x="255200" y="400410"/>
                  </a:lnTo>
                  <a:lnTo>
                    <a:pt x="216400" y="389890"/>
                  </a:lnTo>
                  <a:lnTo>
                    <a:pt x="147488" y="367789"/>
                  </a:lnTo>
                  <a:lnTo>
                    <a:pt x="90809" y="344392"/>
                  </a:lnTo>
                  <a:lnTo>
                    <a:pt x="47142" y="319838"/>
                  </a:lnTo>
                  <a:lnTo>
                    <a:pt x="17262" y="294268"/>
                  </a:lnTo>
                  <a:lnTo>
                    <a:pt x="0" y="254317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914400" y="5423545"/>
            <a:ext cx="5943600" cy="3289935"/>
            <a:chOff x="914400" y="5423545"/>
            <a:chExt cx="5943600" cy="328993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5423545"/>
              <a:ext cx="5943600" cy="328993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605913" y="7084706"/>
              <a:ext cx="715010" cy="182880"/>
            </a:xfrm>
            <a:custGeom>
              <a:avLst/>
              <a:gdLst/>
              <a:ahLst/>
              <a:cxnLst/>
              <a:rect l="l" t="t" r="r" b="b"/>
              <a:pathLst>
                <a:path w="715010" h="182879">
                  <a:moveTo>
                    <a:pt x="0" y="91440"/>
                  </a:moveTo>
                  <a:lnTo>
                    <a:pt x="28094" y="55847"/>
                  </a:lnTo>
                  <a:lnTo>
                    <a:pt x="104710" y="26782"/>
                  </a:lnTo>
                  <a:lnTo>
                    <a:pt x="157620" y="15616"/>
                  </a:lnTo>
                  <a:lnTo>
                    <a:pt x="218347" y="7185"/>
                  </a:lnTo>
                  <a:lnTo>
                    <a:pt x="285455" y="1857"/>
                  </a:lnTo>
                  <a:lnTo>
                    <a:pt x="357505" y="0"/>
                  </a:lnTo>
                  <a:lnTo>
                    <a:pt x="429554" y="1857"/>
                  </a:lnTo>
                  <a:lnTo>
                    <a:pt x="496662" y="7185"/>
                  </a:lnTo>
                  <a:lnTo>
                    <a:pt x="557389" y="15616"/>
                  </a:lnTo>
                  <a:lnTo>
                    <a:pt x="610299" y="26782"/>
                  </a:lnTo>
                  <a:lnTo>
                    <a:pt x="653953" y="40315"/>
                  </a:lnTo>
                  <a:lnTo>
                    <a:pt x="707746" y="73011"/>
                  </a:lnTo>
                  <a:lnTo>
                    <a:pt x="715010" y="91440"/>
                  </a:lnTo>
                  <a:lnTo>
                    <a:pt x="707746" y="109868"/>
                  </a:lnTo>
                  <a:lnTo>
                    <a:pt x="653953" y="142564"/>
                  </a:lnTo>
                  <a:lnTo>
                    <a:pt x="610299" y="156097"/>
                  </a:lnTo>
                  <a:lnTo>
                    <a:pt x="557389" y="167263"/>
                  </a:lnTo>
                  <a:lnTo>
                    <a:pt x="496662" y="175694"/>
                  </a:lnTo>
                  <a:lnTo>
                    <a:pt x="429554" y="181022"/>
                  </a:lnTo>
                  <a:lnTo>
                    <a:pt x="357505" y="182880"/>
                  </a:lnTo>
                  <a:lnTo>
                    <a:pt x="285455" y="181022"/>
                  </a:lnTo>
                  <a:lnTo>
                    <a:pt x="218347" y="175694"/>
                  </a:lnTo>
                  <a:lnTo>
                    <a:pt x="157620" y="167263"/>
                  </a:lnTo>
                  <a:lnTo>
                    <a:pt x="104710" y="156097"/>
                  </a:lnTo>
                  <a:lnTo>
                    <a:pt x="61056" y="142564"/>
                  </a:lnTo>
                  <a:lnTo>
                    <a:pt x="7263" y="109868"/>
                  </a:lnTo>
                  <a:lnTo>
                    <a:pt x="0" y="91440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20925" y="6842221"/>
              <a:ext cx="543560" cy="247015"/>
            </a:xfrm>
            <a:custGeom>
              <a:avLst/>
              <a:gdLst/>
              <a:ahLst/>
              <a:cxnLst/>
              <a:rect l="l" t="t" r="r" b="b"/>
              <a:pathLst>
                <a:path w="543560" h="247015">
                  <a:moveTo>
                    <a:pt x="54395" y="176916"/>
                  </a:moveTo>
                  <a:lnTo>
                    <a:pt x="0" y="242484"/>
                  </a:lnTo>
                  <a:lnTo>
                    <a:pt x="85091" y="246659"/>
                  </a:lnTo>
                  <a:lnTo>
                    <a:pt x="73913" y="221263"/>
                  </a:lnTo>
                  <a:lnTo>
                    <a:pt x="60037" y="221263"/>
                  </a:lnTo>
                  <a:lnTo>
                    <a:pt x="56201" y="212544"/>
                  </a:lnTo>
                  <a:lnTo>
                    <a:pt x="67824" y="207428"/>
                  </a:lnTo>
                  <a:lnTo>
                    <a:pt x="54395" y="176916"/>
                  </a:lnTo>
                  <a:close/>
                </a:path>
                <a:path w="543560" h="247015">
                  <a:moveTo>
                    <a:pt x="67824" y="207428"/>
                  </a:moveTo>
                  <a:lnTo>
                    <a:pt x="56201" y="212544"/>
                  </a:lnTo>
                  <a:lnTo>
                    <a:pt x="60037" y="221263"/>
                  </a:lnTo>
                  <a:lnTo>
                    <a:pt x="71661" y="216147"/>
                  </a:lnTo>
                  <a:lnTo>
                    <a:pt x="67824" y="207428"/>
                  </a:lnTo>
                  <a:close/>
                </a:path>
                <a:path w="543560" h="247015">
                  <a:moveTo>
                    <a:pt x="71661" y="216147"/>
                  </a:moveTo>
                  <a:lnTo>
                    <a:pt x="60037" y="221263"/>
                  </a:lnTo>
                  <a:lnTo>
                    <a:pt x="73913" y="221263"/>
                  </a:lnTo>
                  <a:lnTo>
                    <a:pt x="71661" y="216147"/>
                  </a:lnTo>
                  <a:close/>
                </a:path>
                <a:path w="543560" h="247015">
                  <a:moveTo>
                    <a:pt x="539101" y="0"/>
                  </a:moveTo>
                  <a:lnTo>
                    <a:pt x="67824" y="207428"/>
                  </a:lnTo>
                  <a:lnTo>
                    <a:pt x="71661" y="216147"/>
                  </a:lnTo>
                  <a:lnTo>
                    <a:pt x="542938" y="8718"/>
                  </a:lnTo>
                  <a:lnTo>
                    <a:pt x="53910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365"/>
              </a:lnSpc>
            </a:pPr>
            <a:r>
              <a:rPr dirty="0" spc="-25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30300" y="901700"/>
            <a:ext cx="5490845" cy="37592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241300" marR="5080" indent="-228600">
              <a:lnSpc>
                <a:spcPts val="1320"/>
              </a:lnSpc>
              <a:spcBef>
                <a:spcPts val="244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200">
                <a:latin typeface="Tw Cen MT"/>
                <a:cs typeface="Tw Cen MT"/>
              </a:rPr>
              <a:t>At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</a:t>
            </a:r>
            <a:r>
              <a:rPr dirty="0" sz="1200" spc="-10">
                <a:latin typeface="Tw Cen MT"/>
                <a:cs typeface="Tw Cen MT"/>
              </a:rPr>
              <a:t> top-</a:t>
            </a:r>
            <a:r>
              <a:rPr dirty="0" sz="1200">
                <a:latin typeface="Tw Cen MT"/>
                <a:cs typeface="Tw Cen MT"/>
              </a:rPr>
              <a:t>left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corner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of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page,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can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view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your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GPA,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Degree,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Major(s),</a:t>
            </a:r>
            <a:r>
              <a:rPr dirty="0" sz="1200" spc="-10">
                <a:latin typeface="Tw Cen MT"/>
                <a:cs typeface="Tw Cen MT"/>
              </a:rPr>
              <a:t> Minor(s), </a:t>
            </a:r>
            <a:r>
              <a:rPr dirty="0" sz="1200">
                <a:latin typeface="Tw Cen MT"/>
                <a:cs typeface="Tw Cen MT"/>
              </a:rPr>
              <a:t>and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Year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10">
                <a:latin typeface="Tw Cen MT"/>
                <a:cs typeface="Tw Cen MT"/>
              </a:rPr>
              <a:t> started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30300" y="4986020"/>
            <a:ext cx="47517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</a:tabLst>
            </a:pPr>
            <a:r>
              <a:rPr dirty="0" sz="1200">
                <a:latin typeface="Tw Cen MT"/>
                <a:cs typeface="Tw Cen MT"/>
              </a:rPr>
              <a:t>On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</a:t>
            </a:r>
            <a:r>
              <a:rPr dirty="0" sz="1200" spc="-10">
                <a:latin typeface="Tw Cen MT"/>
                <a:cs typeface="Tw Cen MT"/>
              </a:rPr>
              <a:t> top-</a:t>
            </a:r>
            <a:r>
              <a:rPr dirty="0" sz="1200">
                <a:latin typeface="Tw Cen MT"/>
                <a:cs typeface="Tw Cen MT"/>
              </a:rPr>
              <a:t>right,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can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view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your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total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course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progress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and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total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 spc="-10">
                <a:latin typeface="Tw Cen MT"/>
                <a:cs typeface="Tw Cen MT"/>
              </a:rPr>
              <a:t>credits</a:t>
            </a:r>
            <a:endParaRPr sz="1200">
              <a:latin typeface="Tw Cen MT"/>
              <a:cs typeface="Tw Cen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14400" y="1435608"/>
            <a:ext cx="5943600" cy="3310890"/>
            <a:chOff x="914400" y="1435608"/>
            <a:chExt cx="5943600" cy="331089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1435608"/>
              <a:ext cx="5943600" cy="331028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184275" y="2781835"/>
              <a:ext cx="2337435" cy="1311910"/>
            </a:xfrm>
            <a:custGeom>
              <a:avLst/>
              <a:gdLst/>
              <a:ahLst/>
              <a:cxnLst/>
              <a:rect l="l" t="t" r="r" b="b"/>
              <a:pathLst>
                <a:path w="2337435" h="1311910">
                  <a:moveTo>
                    <a:pt x="0" y="0"/>
                  </a:moveTo>
                  <a:lnTo>
                    <a:pt x="2337435" y="0"/>
                  </a:lnTo>
                  <a:lnTo>
                    <a:pt x="2337435" y="1311910"/>
                  </a:lnTo>
                  <a:lnTo>
                    <a:pt x="0" y="1311910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914400" y="5353272"/>
            <a:ext cx="5943600" cy="3310890"/>
            <a:chOff x="914400" y="5353272"/>
            <a:chExt cx="5943600" cy="331089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5353272"/>
              <a:ext cx="5943600" cy="331088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521075" y="7117937"/>
              <a:ext cx="3291840" cy="962025"/>
            </a:xfrm>
            <a:custGeom>
              <a:avLst/>
              <a:gdLst/>
              <a:ahLst/>
              <a:cxnLst/>
              <a:rect l="l" t="t" r="r" b="b"/>
              <a:pathLst>
                <a:path w="3291840" h="962025">
                  <a:moveTo>
                    <a:pt x="0" y="0"/>
                  </a:moveTo>
                  <a:lnTo>
                    <a:pt x="3291840" y="0"/>
                  </a:lnTo>
                  <a:lnTo>
                    <a:pt x="3291840" y="962025"/>
                  </a:lnTo>
                  <a:lnTo>
                    <a:pt x="0" y="962025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365"/>
              </a:lnSpc>
            </a:pPr>
            <a:r>
              <a:rPr dirty="0" spc="-25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30300" y="901700"/>
            <a:ext cx="5688965" cy="1040765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241300" marR="84455" indent="-228600">
              <a:lnSpc>
                <a:spcPts val="1320"/>
              </a:lnSpc>
              <a:spcBef>
                <a:spcPts val="244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200">
                <a:latin typeface="Tw Cen MT"/>
                <a:cs typeface="Tw Cen MT"/>
              </a:rPr>
              <a:t>As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scroll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down,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can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view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requirements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for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electives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and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your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major</a:t>
            </a:r>
            <a:r>
              <a:rPr dirty="0" sz="1200" spc="-10">
                <a:latin typeface="Tw Cen MT"/>
                <a:cs typeface="Tw Cen MT"/>
              </a:rPr>
              <a:t> program </a:t>
            </a:r>
            <a:r>
              <a:rPr dirty="0" sz="1200">
                <a:latin typeface="Tw Cen MT"/>
                <a:cs typeface="Tw Cen MT"/>
              </a:rPr>
              <a:t>in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order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to</a:t>
            </a:r>
            <a:r>
              <a:rPr dirty="0" sz="1200" spc="-10">
                <a:latin typeface="Tw Cen MT"/>
                <a:cs typeface="Tw Cen MT"/>
              </a:rPr>
              <a:t> graduate</a:t>
            </a:r>
            <a:endParaRPr sz="1200">
              <a:latin typeface="Tw Cen MT"/>
              <a:cs typeface="Tw Cen MT"/>
            </a:endParaRPr>
          </a:p>
          <a:p>
            <a:pPr lvl="1" marL="698500" indent="-228600">
              <a:lnSpc>
                <a:spcPts val="1210"/>
              </a:lnSpc>
              <a:buFont typeface="Courier New"/>
              <a:buChar char="o"/>
              <a:tabLst>
                <a:tab pos="698500" algn="l"/>
              </a:tabLst>
            </a:pPr>
            <a:r>
              <a:rPr dirty="0" sz="1200">
                <a:latin typeface="Tw Cen MT"/>
                <a:cs typeface="Tw Cen MT"/>
              </a:rPr>
              <a:t>When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these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required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courses/sections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are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completed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it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becomes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green,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when</a:t>
            </a:r>
            <a:r>
              <a:rPr dirty="0" sz="1200" spc="-20">
                <a:latin typeface="Tw Cen MT"/>
                <a:cs typeface="Tw Cen MT"/>
              </a:rPr>
              <a:t> they</a:t>
            </a:r>
            <a:endParaRPr sz="1200">
              <a:latin typeface="Tw Cen MT"/>
              <a:cs typeface="Tw Cen MT"/>
            </a:endParaRPr>
          </a:p>
          <a:p>
            <a:pPr marL="698500" marR="194945">
              <a:lnSpc>
                <a:spcPts val="1300"/>
              </a:lnSpc>
              <a:spcBef>
                <a:spcPts val="100"/>
              </a:spcBef>
            </a:pPr>
            <a:r>
              <a:rPr dirty="0" sz="1200">
                <a:latin typeface="Tw Cen MT"/>
                <a:cs typeface="Tw Cen MT"/>
              </a:rPr>
              <a:t>are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planned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in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your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schedule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it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becomes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yellow,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and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when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they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still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need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to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 spc="-25">
                <a:latin typeface="Tw Cen MT"/>
                <a:cs typeface="Tw Cen MT"/>
              </a:rPr>
              <a:t>be </a:t>
            </a:r>
            <a:r>
              <a:rPr dirty="0" sz="1200">
                <a:latin typeface="Tw Cen MT"/>
                <a:cs typeface="Tw Cen MT"/>
              </a:rPr>
              <a:t>completed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they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are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 spc="-25">
                <a:latin typeface="Tw Cen MT"/>
                <a:cs typeface="Tw Cen MT"/>
              </a:rPr>
              <a:t>red</a:t>
            </a:r>
            <a:endParaRPr sz="1200">
              <a:latin typeface="Tw Cen MT"/>
              <a:cs typeface="Tw Cen MT"/>
            </a:endParaRPr>
          </a:p>
          <a:p>
            <a:pPr lvl="1" marL="698500" indent="-228600">
              <a:lnSpc>
                <a:spcPts val="1295"/>
              </a:lnSpc>
              <a:buFont typeface="Courier New"/>
              <a:buChar char="o"/>
              <a:tabLst>
                <a:tab pos="698500" algn="l"/>
              </a:tabLst>
            </a:pPr>
            <a:r>
              <a:rPr dirty="0" sz="1200">
                <a:latin typeface="Tw Cen MT"/>
                <a:cs typeface="Tw Cen MT"/>
              </a:rPr>
              <a:t>This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shows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your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progress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for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each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section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of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required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 spc="-10">
                <a:latin typeface="Tw Cen MT"/>
                <a:cs typeface="Tw Cen MT"/>
              </a:rPr>
              <a:t>courses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587500" y="5534659"/>
            <a:ext cx="4840605" cy="54673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241300" marR="5080" indent="-228600">
              <a:lnSpc>
                <a:spcPts val="1320"/>
              </a:lnSpc>
              <a:spcBef>
                <a:spcPts val="24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200">
                <a:latin typeface="Tw Cen MT"/>
                <a:cs typeface="Tw Cen MT"/>
              </a:rPr>
              <a:t>The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required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main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sections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include: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Integrative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Studies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Program,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Your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 spc="-10">
                <a:latin typeface="Tw Cen MT"/>
                <a:cs typeface="Tw Cen MT"/>
              </a:rPr>
              <a:t>Major </a:t>
            </a:r>
            <a:r>
              <a:rPr dirty="0" sz="1200">
                <a:latin typeface="Tw Cen MT"/>
                <a:cs typeface="Tw Cen MT"/>
              </a:rPr>
              <a:t>Program,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 spc="-10">
                <a:latin typeface="Tw Cen MT"/>
                <a:cs typeface="Tw Cen MT"/>
              </a:rPr>
              <a:t>Upper-</a:t>
            </a:r>
            <a:r>
              <a:rPr dirty="0" sz="1200">
                <a:latin typeface="Tw Cen MT"/>
                <a:cs typeface="Tw Cen MT"/>
              </a:rPr>
              <a:t>Level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Credits,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Your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Minors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Program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(if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any),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Other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 spc="-10">
                <a:latin typeface="Tw Cen MT"/>
                <a:cs typeface="Tw Cen MT"/>
              </a:rPr>
              <a:t>Courses</a:t>
            </a:r>
            <a:endParaRPr sz="1200">
              <a:latin typeface="Tw Cen MT"/>
              <a:cs typeface="Tw Cen MT"/>
            </a:endParaRPr>
          </a:p>
          <a:p>
            <a:pPr lvl="1" marL="697865" indent="-227965">
              <a:lnSpc>
                <a:spcPts val="1320"/>
              </a:lnSpc>
              <a:spcBef>
                <a:spcPts val="5"/>
              </a:spcBef>
              <a:buFont typeface="Arial"/>
              <a:buChar char="■"/>
              <a:tabLst>
                <a:tab pos="697865" algn="l"/>
              </a:tabLst>
            </a:pPr>
            <a:r>
              <a:rPr dirty="0" sz="1200">
                <a:latin typeface="Tw Cen MT"/>
                <a:cs typeface="Tw Cen MT"/>
              </a:rPr>
              <a:t>There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are</a:t>
            </a:r>
            <a:r>
              <a:rPr dirty="0" sz="1200" spc="-10">
                <a:latin typeface="Tw Cen MT"/>
                <a:cs typeface="Tw Cen MT"/>
              </a:rPr>
              <a:t> sub-</a:t>
            </a:r>
            <a:r>
              <a:rPr dirty="0" sz="1200">
                <a:latin typeface="Tw Cen MT"/>
                <a:cs typeface="Tw Cen MT"/>
              </a:rPr>
              <a:t>sections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within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these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that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are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required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as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 spc="-20">
                <a:latin typeface="Tw Cen MT"/>
                <a:cs typeface="Tw Cen MT"/>
              </a:rPr>
              <a:t>well</a:t>
            </a:r>
            <a:endParaRPr sz="1200">
              <a:latin typeface="Tw Cen MT"/>
              <a:cs typeface="Tw Cen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14400" y="2100072"/>
            <a:ext cx="5943600" cy="3303270"/>
            <a:chOff x="914400" y="2100072"/>
            <a:chExt cx="5943600" cy="330327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2100072"/>
              <a:ext cx="5943600" cy="330324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812288" y="2602327"/>
              <a:ext cx="1446530" cy="206375"/>
            </a:xfrm>
            <a:custGeom>
              <a:avLst/>
              <a:gdLst/>
              <a:ahLst/>
              <a:cxnLst/>
              <a:rect l="l" t="t" r="r" b="b"/>
              <a:pathLst>
                <a:path w="1446529" h="206375">
                  <a:moveTo>
                    <a:pt x="0" y="103187"/>
                  </a:moveTo>
                  <a:lnTo>
                    <a:pt x="36872" y="70572"/>
                  </a:lnTo>
                  <a:lnTo>
                    <a:pt x="98746" y="51106"/>
                  </a:lnTo>
                  <a:lnTo>
                    <a:pt x="139548" y="42246"/>
                  </a:lnTo>
                  <a:lnTo>
                    <a:pt x="186337" y="34051"/>
                  </a:lnTo>
                  <a:lnTo>
                    <a:pt x="238673" y="26584"/>
                  </a:lnTo>
                  <a:lnTo>
                    <a:pt x="296114" y="19909"/>
                  </a:lnTo>
                  <a:lnTo>
                    <a:pt x="358219" y="14088"/>
                  </a:lnTo>
                  <a:lnTo>
                    <a:pt x="424547" y="9184"/>
                  </a:lnTo>
                  <a:lnTo>
                    <a:pt x="494657" y="5260"/>
                  </a:lnTo>
                  <a:lnTo>
                    <a:pt x="568107" y="2379"/>
                  </a:lnTo>
                  <a:lnTo>
                    <a:pt x="644457" y="605"/>
                  </a:lnTo>
                  <a:lnTo>
                    <a:pt x="723265" y="0"/>
                  </a:lnTo>
                  <a:lnTo>
                    <a:pt x="802072" y="605"/>
                  </a:lnTo>
                  <a:lnTo>
                    <a:pt x="878422" y="2379"/>
                  </a:lnTo>
                  <a:lnTo>
                    <a:pt x="951872" y="5260"/>
                  </a:lnTo>
                  <a:lnTo>
                    <a:pt x="1021982" y="9184"/>
                  </a:lnTo>
                  <a:lnTo>
                    <a:pt x="1088310" y="14088"/>
                  </a:lnTo>
                  <a:lnTo>
                    <a:pt x="1150415" y="19909"/>
                  </a:lnTo>
                  <a:lnTo>
                    <a:pt x="1207856" y="26584"/>
                  </a:lnTo>
                  <a:lnTo>
                    <a:pt x="1260192" y="34051"/>
                  </a:lnTo>
                  <a:lnTo>
                    <a:pt x="1306981" y="42246"/>
                  </a:lnTo>
                  <a:lnTo>
                    <a:pt x="1347783" y="51106"/>
                  </a:lnTo>
                  <a:lnTo>
                    <a:pt x="1409657" y="70572"/>
                  </a:lnTo>
                  <a:lnTo>
                    <a:pt x="1442285" y="91944"/>
                  </a:lnTo>
                  <a:lnTo>
                    <a:pt x="1446530" y="103187"/>
                  </a:lnTo>
                  <a:lnTo>
                    <a:pt x="1442285" y="114430"/>
                  </a:lnTo>
                  <a:lnTo>
                    <a:pt x="1409657" y="135802"/>
                  </a:lnTo>
                  <a:lnTo>
                    <a:pt x="1347783" y="155268"/>
                  </a:lnTo>
                  <a:lnTo>
                    <a:pt x="1306981" y="164128"/>
                  </a:lnTo>
                  <a:lnTo>
                    <a:pt x="1260192" y="172323"/>
                  </a:lnTo>
                  <a:lnTo>
                    <a:pt x="1207856" y="179790"/>
                  </a:lnTo>
                  <a:lnTo>
                    <a:pt x="1150415" y="186465"/>
                  </a:lnTo>
                  <a:lnTo>
                    <a:pt x="1088310" y="192286"/>
                  </a:lnTo>
                  <a:lnTo>
                    <a:pt x="1021982" y="197190"/>
                  </a:lnTo>
                  <a:lnTo>
                    <a:pt x="951872" y="201114"/>
                  </a:lnTo>
                  <a:lnTo>
                    <a:pt x="878422" y="203995"/>
                  </a:lnTo>
                  <a:lnTo>
                    <a:pt x="802072" y="205769"/>
                  </a:lnTo>
                  <a:lnTo>
                    <a:pt x="723265" y="206375"/>
                  </a:lnTo>
                  <a:lnTo>
                    <a:pt x="644457" y="205769"/>
                  </a:lnTo>
                  <a:lnTo>
                    <a:pt x="568107" y="203995"/>
                  </a:lnTo>
                  <a:lnTo>
                    <a:pt x="494657" y="201114"/>
                  </a:lnTo>
                  <a:lnTo>
                    <a:pt x="424547" y="197190"/>
                  </a:lnTo>
                  <a:lnTo>
                    <a:pt x="358219" y="192286"/>
                  </a:lnTo>
                  <a:lnTo>
                    <a:pt x="296114" y="186465"/>
                  </a:lnTo>
                  <a:lnTo>
                    <a:pt x="238673" y="179790"/>
                  </a:lnTo>
                  <a:lnTo>
                    <a:pt x="186337" y="172323"/>
                  </a:lnTo>
                  <a:lnTo>
                    <a:pt x="139548" y="164128"/>
                  </a:lnTo>
                  <a:lnTo>
                    <a:pt x="98746" y="155268"/>
                  </a:lnTo>
                  <a:lnTo>
                    <a:pt x="36872" y="135802"/>
                  </a:lnTo>
                  <a:lnTo>
                    <a:pt x="4244" y="114430"/>
                  </a:lnTo>
                  <a:lnTo>
                    <a:pt x="0" y="103187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365"/>
              </a:lnSpc>
            </a:pPr>
            <a:r>
              <a:rPr dirty="0" spc="-25"/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1700" y="871219"/>
            <a:ext cx="5749290" cy="821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C00000"/>
                </a:solidFill>
                <a:latin typeface="Tw Cen MT"/>
                <a:cs typeface="Tw Cen MT"/>
              </a:rPr>
              <a:t>Search</a:t>
            </a:r>
            <a:r>
              <a:rPr dirty="0" sz="1800" spc="-20" b="1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dirty="0" sz="1800" b="1">
                <a:solidFill>
                  <a:srgbClr val="C00000"/>
                </a:solidFill>
                <a:latin typeface="Tw Cen MT"/>
                <a:cs typeface="Tw Cen MT"/>
              </a:rPr>
              <a:t>for</a:t>
            </a:r>
            <a:r>
              <a:rPr dirty="0" sz="1800" spc="-15" b="1">
                <a:solidFill>
                  <a:srgbClr val="C00000"/>
                </a:solidFill>
                <a:latin typeface="Tw Cen MT"/>
                <a:cs typeface="Tw Cen MT"/>
              </a:rPr>
              <a:t> </a:t>
            </a:r>
            <a:r>
              <a:rPr dirty="0" sz="1800" spc="-10" b="1">
                <a:solidFill>
                  <a:srgbClr val="C00000"/>
                </a:solidFill>
                <a:latin typeface="Tw Cen MT"/>
                <a:cs typeface="Tw Cen MT"/>
              </a:rPr>
              <a:t>Courses:</a:t>
            </a:r>
            <a:endParaRPr sz="1800">
              <a:latin typeface="Tw Cen MT"/>
              <a:cs typeface="Tw Cen MT"/>
            </a:endParaRPr>
          </a:p>
          <a:p>
            <a:pPr marL="469265" indent="-227965">
              <a:lnSpc>
                <a:spcPts val="1380"/>
              </a:lnSpc>
              <a:spcBef>
                <a:spcPts val="45"/>
              </a:spcBef>
              <a:buFont typeface="Symbol"/>
              <a:buChar char=""/>
              <a:tabLst>
                <a:tab pos="469265" algn="l"/>
              </a:tabLst>
            </a:pPr>
            <a:r>
              <a:rPr dirty="0" sz="1200">
                <a:latin typeface="Tw Cen MT"/>
                <a:cs typeface="Tw Cen MT"/>
              </a:rPr>
              <a:t>Still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under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“My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Progress”,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there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are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few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different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ways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to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search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for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 spc="-10">
                <a:latin typeface="Tw Cen MT"/>
                <a:cs typeface="Tw Cen MT"/>
              </a:rPr>
              <a:t>courses:</a:t>
            </a:r>
            <a:endParaRPr sz="1200">
              <a:latin typeface="Tw Cen MT"/>
              <a:cs typeface="Tw Cen MT"/>
            </a:endParaRPr>
          </a:p>
          <a:p>
            <a:pPr marL="698500" marR="5080" indent="-228600">
              <a:lnSpc>
                <a:spcPts val="1300"/>
              </a:lnSpc>
              <a:spcBef>
                <a:spcPts val="100"/>
              </a:spcBef>
            </a:pPr>
            <a:r>
              <a:rPr dirty="0" sz="1200">
                <a:latin typeface="Tw Cen MT"/>
                <a:cs typeface="Tw Cen MT"/>
              </a:rPr>
              <a:t>1)</a:t>
            </a:r>
            <a:r>
              <a:rPr dirty="0" sz="1200" spc="44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Under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each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section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of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required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courses,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if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are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looking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for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course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that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fits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 spc="-20">
                <a:latin typeface="Tw Cen MT"/>
                <a:cs typeface="Tw Cen MT"/>
              </a:rPr>
              <a:t>that </a:t>
            </a:r>
            <a:r>
              <a:rPr dirty="0" sz="1200">
                <a:latin typeface="Tw Cen MT"/>
                <a:cs typeface="Tw Cen MT"/>
              </a:rPr>
              <a:t>requirement,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then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click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search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bar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at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top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of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that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 spc="-10">
                <a:latin typeface="Tw Cen MT"/>
                <a:cs typeface="Tw Cen MT"/>
              </a:rPr>
              <a:t>section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587500" y="5019547"/>
            <a:ext cx="38938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200">
                <a:latin typeface="Tw Cen MT"/>
                <a:cs typeface="Tw Cen MT"/>
              </a:rPr>
              <a:t>This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gives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courses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that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would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fit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this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specific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 spc="-10">
                <a:latin typeface="Tw Cen MT"/>
                <a:cs typeface="Tw Cen MT"/>
              </a:rPr>
              <a:t>requirement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358900" y="8695435"/>
            <a:ext cx="5383530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241300" marR="5080" indent="-228600">
              <a:lnSpc>
                <a:spcPts val="1320"/>
              </a:lnSpc>
              <a:spcBef>
                <a:spcPts val="240"/>
              </a:spcBef>
            </a:pPr>
            <a:r>
              <a:rPr dirty="0" sz="1200">
                <a:latin typeface="Tw Cen MT"/>
                <a:cs typeface="Tw Cen MT"/>
              </a:rPr>
              <a:t>2)</a:t>
            </a:r>
            <a:r>
              <a:rPr dirty="0" sz="1200" spc="44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If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looking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for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specific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course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or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subject,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there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is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search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bar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at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</a:t>
            </a:r>
            <a:r>
              <a:rPr dirty="0" sz="1200" spc="-10">
                <a:latin typeface="Tw Cen MT"/>
                <a:cs typeface="Tw Cen MT"/>
              </a:rPr>
              <a:t> top-</a:t>
            </a:r>
            <a:r>
              <a:rPr dirty="0" sz="1200">
                <a:latin typeface="Tw Cen MT"/>
                <a:cs typeface="Tw Cen MT"/>
              </a:rPr>
              <a:t>right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of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 spc="-25">
                <a:latin typeface="Tw Cen MT"/>
                <a:cs typeface="Tw Cen MT"/>
              </a:rPr>
              <a:t>the </a:t>
            </a:r>
            <a:r>
              <a:rPr dirty="0" sz="1200">
                <a:latin typeface="Tw Cen MT"/>
                <a:cs typeface="Tw Cen MT"/>
              </a:rPr>
              <a:t>page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that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says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“search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for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 spc="-10">
                <a:latin typeface="Tw Cen MT"/>
                <a:cs typeface="Tw Cen MT"/>
              </a:rPr>
              <a:t>courses”</a:t>
            </a:r>
            <a:endParaRPr sz="1200">
              <a:latin typeface="Tw Cen MT"/>
              <a:cs typeface="Tw Cen MT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914400" y="1850135"/>
            <a:ext cx="5942965" cy="3035935"/>
            <a:chOff x="914400" y="1850135"/>
            <a:chExt cx="5942965" cy="303593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1850135"/>
              <a:ext cx="5942965" cy="303580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683125" y="3876780"/>
              <a:ext cx="588010" cy="262255"/>
            </a:xfrm>
            <a:custGeom>
              <a:avLst/>
              <a:gdLst/>
              <a:ahLst/>
              <a:cxnLst/>
              <a:rect l="l" t="t" r="r" b="b"/>
              <a:pathLst>
                <a:path w="588010" h="262254">
                  <a:moveTo>
                    <a:pt x="0" y="131127"/>
                  </a:moveTo>
                  <a:lnTo>
                    <a:pt x="29883" y="73460"/>
                  </a:lnTo>
                  <a:lnTo>
                    <a:pt x="64589" y="49113"/>
                  </a:lnTo>
                  <a:lnTo>
                    <a:pt x="110119" y="28807"/>
                  </a:lnTo>
                  <a:lnTo>
                    <a:pt x="164709" y="13327"/>
                  </a:lnTo>
                  <a:lnTo>
                    <a:pt x="226592" y="3463"/>
                  </a:lnTo>
                  <a:lnTo>
                    <a:pt x="294005" y="0"/>
                  </a:lnTo>
                  <a:lnTo>
                    <a:pt x="361417" y="3463"/>
                  </a:lnTo>
                  <a:lnTo>
                    <a:pt x="423300" y="13327"/>
                  </a:lnTo>
                  <a:lnTo>
                    <a:pt x="477890" y="28807"/>
                  </a:lnTo>
                  <a:lnTo>
                    <a:pt x="523420" y="49113"/>
                  </a:lnTo>
                  <a:lnTo>
                    <a:pt x="558127" y="73460"/>
                  </a:lnTo>
                  <a:lnTo>
                    <a:pt x="588010" y="131127"/>
                  </a:lnTo>
                  <a:lnTo>
                    <a:pt x="580245" y="161193"/>
                  </a:lnTo>
                  <a:lnTo>
                    <a:pt x="523420" y="213141"/>
                  </a:lnTo>
                  <a:lnTo>
                    <a:pt x="477890" y="233447"/>
                  </a:lnTo>
                  <a:lnTo>
                    <a:pt x="423300" y="248927"/>
                  </a:lnTo>
                  <a:lnTo>
                    <a:pt x="361417" y="258791"/>
                  </a:lnTo>
                  <a:lnTo>
                    <a:pt x="294005" y="262255"/>
                  </a:lnTo>
                  <a:lnTo>
                    <a:pt x="226592" y="258791"/>
                  </a:lnTo>
                  <a:lnTo>
                    <a:pt x="164709" y="248927"/>
                  </a:lnTo>
                  <a:lnTo>
                    <a:pt x="110119" y="233447"/>
                  </a:lnTo>
                  <a:lnTo>
                    <a:pt x="64589" y="213141"/>
                  </a:lnTo>
                  <a:lnTo>
                    <a:pt x="29883" y="188794"/>
                  </a:lnTo>
                  <a:lnTo>
                    <a:pt x="0" y="131127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5385815"/>
            <a:ext cx="5942044" cy="3011424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365"/>
              </a:lnSpc>
            </a:pPr>
            <a:r>
              <a:rPr dirty="0" spc="-25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87500" y="4659884"/>
            <a:ext cx="4435475" cy="373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1370"/>
              </a:lnSpc>
              <a:spcBef>
                <a:spcPts val="100"/>
              </a:spcBef>
              <a:buFont typeface="Courier New"/>
              <a:buChar char="o"/>
              <a:tabLst>
                <a:tab pos="241300" algn="l"/>
              </a:tabLst>
            </a:pPr>
            <a:r>
              <a:rPr dirty="0" sz="1200">
                <a:latin typeface="Tw Cen MT"/>
                <a:cs typeface="Tw Cen MT"/>
              </a:rPr>
              <a:t>This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search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will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give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that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course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and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courses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similar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to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 spc="-25">
                <a:latin typeface="Tw Cen MT"/>
                <a:cs typeface="Tw Cen MT"/>
              </a:rPr>
              <a:t>it</a:t>
            </a:r>
            <a:endParaRPr sz="1200">
              <a:latin typeface="Tw Cen MT"/>
              <a:cs typeface="Tw Cen MT"/>
            </a:endParaRPr>
          </a:p>
          <a:p>
            <a:pPr marL="241300" indent="-228600">
              <a:lnSpc>
                <a:spcPts val="1370"/>
              </a:lnSpc>
              <a:buFont typeface="Courier New"/>
              <a:buChar char="o"/>
              <a:tabLst>
                <a:tab pos="241300" algn="l"/>
              </a:tabLst>
            </a:pPr>
            <a:r>
              <a:rPr dirty="0" sz="1200">
                <a:latin typeface="Tw Cen MT"/>
                <a:cs typeface="Tw Cen MT"/>
              </a:rPr>
              <a:t>It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will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show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if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have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already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taken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course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or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if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it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is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in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 spc="-10">
                <a:latin typeface="Tw Cen MT"/>
                <a:cs typeface="Tw Cen MT"/>
              </a:rPr>
              <a:t>progress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30300" y="8558276"/>
            <a:ext cx="5253990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241300" marR="5080" indent="-228600">
              <a:lnSpc>
                <a:spcPts val="1320"/>
              </a:lnSpc>
              <a:spcBef>
                <a:spcPts val="24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200">
                <a:latin typeface="Tw Cen MT"/>
                <a:cs typeface="Tw Cen MT"/>
              </a:rPr>
              <a:t>On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</a:t>
            </a:r>
            <a:r>
              <a:rPr dirty="0" sz="1200" spc="-10">
                <a:latin typeface="Tw Cen MT"/>
                <a:cs typeface="Tw Cen MT"/>
              </a:rPr>
              <a:t> left-</a:t>
            </a:r>
            <a:r>
              <a:rPr dirty="0" sz="1200">
                <a:latin typeface="Tw Cen MT"/>
                <a:cs typeface="Tw Cen MT"/>
              </a:rPr>
              <a:t>hand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side,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can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filter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through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courses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by</a:t>
            </a:r>
            <a:r>
              <a:rPr dirty="0" sz="1200" spc="-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selecting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specific</a:t>
            </a:r>
            <a:r>
              <a:rPr dirty="0" sz="1200" spc="-10">
                <a:latin typeface="Tw Cen MT"/>
                <a:cs typeface="Tw Cen MT"/>
              </a:rPr>
              <a:t> subject, </a:t>
            </a:r>
            <a:r>
              <a:rPr dirty="0" sz="1200">
                <a:latin typeface="Tw Cen MT"/>
                <a:cs typeface="Tw Cen MT"/>
              </a:rPr>
              <a:t>location,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term,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day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of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week,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time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of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day,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instructor,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level,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and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online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vs.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 spc="-10">
                <a:latin typeface="Tw Cen MT"/>
                <a:cs typeface="Tw Cen MT"/>
              </a:rPr>
              <a:t>in-person</a:t>
            </a:r>
            <a:endParaRPr sz="1200">
              <a:latin typeface="Tw Cen MT"/>
              <a:cs typeface="Tw Cen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14400" y="1164336"/>
            <a:ext cx="5951220" cy="3279775"/>
            <a:chOff x="914400" y="1164336"/>
            <a:chExt cx="5951220" cy="327977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1164336"/>
              <a:ext cx="5943600" cy="327964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311138" y="1872611"/>
              <a:ext cx="1546225" cy="381635"/>
            </a:xfrm>
            <a:custGeom>
              <a:avLst/>
              <a:gdLst/>
              <a:ahLst/>
              <a:cxnLst/>
              <a:rect l="l" t="t" r="r" b="b"/>
              <a:pathLst>
                <a:path w="1546225" h="381635">
                  <a:moveTo>
                    <a:pt x="0" y="190817"/>
                  </a:moveTo>
                  <a:lnTo>
                    <a:pt x="13940" y="154557"/>
                  </a:lnTo>
                  <a:lnTo>
                    <a:pt x="54033" y="120594"/>
                  </a:lnTo>
                  <a:lnTo>
                    <a:pt x="117687" y="89568"/>
                  </a:lnTo>
                  <a:lnTo>
                    <a:pt x="157540" y="75356"/>
                  </a:lnTo>
                  <a:lnTo>
                    <a:pt x="202310" y="62117"/>
                  </a:lnTo>
                  <a:lnTo>
                    <a:pt x="251675" y="49933"/>
                  </a:lnTo>
                  <a:lnTo>
                    <a:pt x="305311" y="38883"/>
                  </a:lnTo>
                  <a:lnTo>
                    <a:pt x="362892" y="29047"/>
                  </a:lnTo>
                  <a:lnTo>
                    <a:pt x="424096" y="20504"/>
                  </a:lnTo>
                  <a:lnTo>
                    <a:pt x="488599" y="13336"/>
                  </a:lnTo>
                  <a:lnTo>
                    <a:pt x="556076" y="7621"/>
                  </a:lnTo>
                  <a:lnTo>
                    <a:pt x="626203" y="3440"/>
                  </a:lnTo>
                  <a:lnTo>
                    <a:pt x="698656" y="873"/>
                  </a:lnTo>
                  <a:lnTo>
                    <a:pt x="773112" y="0"/>
                  </a:lnTo>
                  <a:lnTo>
                    <a:pt x="847568" y="873"/>
                  </a:lnTo>
                  <a:lnTo>
                    <a:pt x="920021" y="3440"/>
                  </a:lnTo>
                  <a:lnTo>
                    <a:pt x="990149" y="7621"/>
                  </a:lnTo>
                  <a:lnTo>
                    <a:pt x="1057625" y="13336"/>
                  </a:lnTo>
                  <a:lnTo>
                    <a:pt x="1122128" y="20504"/>
                  </a:lnTo>
                  <a:lnTo>
                    <a:pt x="1183332" y="29047"/>
                  </a:lnTo>
                  <a:lnTo>
                    <a:pt x="1240913" y="38883"/>
                  </a:lnTo>
                  <a:lnTo>
                    <a:pt x="1294549" y="49933"/>
                  </a:lnTo>
                  <a:lnTo>
                    <a:pt x="1343914" y="62117"/>
                  </a:lnTo>
                  <a:lnTo>
                    <a:pt x="1388684" y="75356"/>
                  </a:lnTo>
                  <a:lnTo>
                    <a:pt x="1428537" y="89568"/>
                  </a:lnTo>
                  <a:lnTo>
                    <a:pt x="1492191" y="120594"/>
                  </a:lnTo>
                  <a:lnTo>
                    <a:pt x="1532284" y="154557"/>
                  </a:lnTo>
                  <a:lnTo>
                    <a:pt x="1546225" y="190817"/>
                  </a:lnTo>
                  <a:lnTo>
                    <a:pt x="1542685" y="209194"/>
                  </a:lnTo>
                  <a:lnTo>
                    <a:pt x="1515345" y="244385"/>
                  </a:lnTo>
                  <a:lnTo>
                    <a:pt x="1463147" y="276960"/>
                  </a:lnTo>
                  <a:lnTo>
                    <a:pt x="1388684" y="306278"/>
                  </a:lnTo>
                  <a:lnTo>
                    <a:pt x="1343914" y="319517"/>
                  </a:lnTo>
                  <a:lnTo>
                    <a:pt x="1294549" y="331701"/>
                  </a:lnTo>
                  <a:lnTo>
                    <a:pt x="1240913" y="342751"/>
                  </a:lnTo>
                  <a:lnTo>
                    <a:pt x="1183332" y="352587"/>
                  </a:lnTo>
                  <a:lnTo>
                    <a:pt x="1122128" y="361130"/>
                  </a:lnTo>
                  <a:lnTo>
                    <a:pt x="1057625" y="368298"/>
                  </a:lnTo>
                  <a:lnTo>
                    <a:pt x="990149" y="374013"/>
                  </a:lnTo>
                  <a:lnTo>
                    <a:pt x="920021" y="378194"/>
                  </a:lnTo>
                  <a:lnTo>
                    <a:pt x="847568" y="380761"/>
                  </a:lnTo>
                  <a:lnTo>
                    <a:pt x="773112" y="381635"/>
                  </a:lnTo>
                  <a:lnTo>
                    <a:pt x="698656" y="380761"/>
                  </a:lnTo>
                  <a:lnTo>
                    <a:pt x="626203" y="378194"/>
                  </a:lnTo>
                  <a:lnTo>
                    <a:pt x="556076" y="374013"/>
                  </a:lnTo>
                  <a:lnTo>
                    <a:pt x="488599" y="368298"/>
                  </a:lnTo>
                  <a:lnTo>
                    <a:pt x="424096" y="361130"/>
                  </a:lnTo>
                  <a:lnTo>
                    <a:pt x="362892" y="352587"/>
                  </a:lnTo>
                  <a:lnTo>
                    <a:pt x="305311" y="342751"/>
                  </a:lnTo>
                  <a:lnTo>
                    <a:pt x="251675" y="331701"/>
                  </a:lnTo>
                  <a:lnTo>
                    <a:pt x="202310" y="319517"/>
                  </a:lnTo>
                  <a:lnTo>
                    <a:pt x="157540" y="306278"/>
                  </a:lnTo>
                  <a:lnTo>
                    <a:pt x="117687" y="292066"/>
                  </a:lnTo>
                  <a:lnTo>
                    <a:pt x="54033" y="261040"/>
                  </a:lnTo>
                  <a:lnTo>
                    <a:pt x="13940" y="227077"/>
                  </a:lnTo>
                  <a:lnTo>
                    <a:pt x="0" y="190817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5191738"/>
            <a:ext cx="5942680" cy="3211597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365"/>
              </a:lnSpc>
            </a:pPr>
            <a:r>
              <a:rPr dirty="0" spc="-25"/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30300" y="4370323"/>
            <a:ext cx="5357495" cy="5410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241300" marR="5080" indent="-228600">
              <a:lnSpc>
                <a:spcPts val="1320"/>
              </a:lnSpc>
              <a:spcBef>
                <a:spcPts val="24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200">
                <a:latin typeface="Tw Cen MT"/>
                <a:cs typeface="Tw Cen MT"/>
              </a:rPr>
              <a:t>Under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specific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course,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can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click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“View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Available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Sections”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to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see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when/if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 spc="-25">
                <a:latin typeface="Tw Cen MT"/>
                <a:cs typeface="Tw Cen MT"/>
              </a:rPr>
              <a:t>the </a:t>
            </a:r>
            <a:r>
              <a:rPr dirty="0" sz="1200">
                <a:latin typeface="Tw Cen MT"/>
                <a:cs typeface="Tw Cen MT"/>
              </a:rPr>
              <a:t>course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is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being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 spc="-10">
                <a:latin typeface="Tw Cen MT"/>
                <a:cs typeface="Tw Cen MT"/>
              </a:rPr>
              <a:t>offered</a:t>
            </a:r>
            <a:endParaRPr sz="1200">
              <a:latin typeface="Tw Cen MT"/>
              <a:cs typeface="Tw Cen MT"/>
            </a:endParaRPr>
          </a:p>
          <a:p>
            <a:pPr lvl="1" marL="698500" indent="-228600">
              <a:lnSpc>
                <a:spcPts val="1270"/>
              </a:lnSpc>
              <a:spcBef>
                <a:spcPts val="5"/>
              </a:spcBef>
              <a:buFont typeface="Courier New"/>
              <a:buChar char="o"/>
              <a:tabLst>
                <a:tab pos="698500" algn="l"/>
              </a:tabLst>
            </a:pP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can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also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view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description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of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course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and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any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prerequisites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 spc="-10">
                <a:latin typeface="Tw Cen MT"/>
                <a:cs typeface="Tw Cen MT"/>
              </a:rPr>
              <a:t>needed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30300" y="8524747"/>
            <a:ext cx="5171440" cy="397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</a:tabLst>
            </a:pPr>
            <a:r>
              <a:rPr dirty="0" sz="1200">
                <a:latin typeface="Tw Cen MT"/>
                <a:cs typeface="Tw Cen MT"/>
              </a:rPr>
              <a:t>Here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can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view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the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available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term,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time,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place,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instructor,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and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available</a:t>
            </a:r>
            <a:r>
              <a:rPr dirty="0" sz="1200" spc="-20">
                <a:latin typeface="Tw Cen MT"/>
                <a:cs typeface="Tw Cen MT"/>
              </a:rPr>
              <a:t> </a:t>
            </a:r>
            <a:r>
              <a:rPr dirty="0" sz="1200" spc="-10">
                <a:latin typeface="Tw Cen MT"/>
                <a:cs typeface="Tw Cen MT"/>
              </a:rPr>
              <a:t>seats</a:t>
            </a:r>
            <a:endParaRPr sz="1200">
              <a:latin typeface="Tw Cen MT"/>
              <a:cs typeface="Tw Cen MT"/>
            </a:endParaRPr>
          </a:p>
          <a:p>
            <a:pPr marL="240665" indent="-227965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240665" algn="l"/>
              </a:tabLst>
            </a:pPr>
            <a:r>
              <a:rPr dirty="0" sz="1200">
                <a:latin typeface="Tw Cen MT"/>
                <a:cs typeface="Tw Cen MT"/>
              </a:rPr>
              <a:t>Here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you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can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click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“Add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Section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to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Schedule”</a:t>
            </a:r>
            <a:r>
              <a:rPr dirty="0" sz="1200" spc="-10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to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plan</a:t>
            </a:r>
            <a:r>
              <a:rPr dirty="0" sz="1200" spc="-15">
                <a:latin typeface="Tw Cen MT"/>
                <a:cs typeface="Tw Cen MT"/>
              </a:rPr>
              <a:t> </a:t>
            </a:r>
            <a:r>
              <a:rPr dirty="0" sz="1200">
                <a:latin typeface="Tw Cen MT"/>
                <a:cs typeface="Tw Cen MT"/>
              </a:rPr>
              <a:t>this</a:t>
            </a:r>
            <a:r>
              <a:rPr dirty="0" sz="1200" spc="-10">
                <a:latin typeface="Tw Cen MT"/>
                <a:cs typeface="Tw Cen MT"/>
              </a:rPr>
              <a:t> course</a:t>
            </a:r>
            <a:endParaRPr sz="1200">
              <a:latin typeface="Tw Cen MT"/>
              <a:cs typeface="Tw Cen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14400" y="914400"/>
            <a:ext cx="5943600" cy="3391535"/>
            <a:chOff x="914400" y="914400"/>
            <a:chExt cx="5943600" cy="339153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914400"/>
              <a:ext cx="5943600" cy="329628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184275" y="2071371"/>
              <a:ext cx="1446530" cy="2226310"/>
            </a:xfrm>
            <a:custGeom>
              <a:avLst/>
              <a:gdLst/>
              <a:ahLst/>
              <a:cxnLst/>
              <a:rect l="l" t="t" r="r" b="b"/>
              <a:pathLst>
                <a:path w="1446530" h="2226310">
                  <a:moveTo>
                    <a:pt x="0" y="0"/>
                  </a:moveTo>
                  <a:lnTo>
                    <a:pt x="1446530" y="0"/>
                  </a:lnTo>
                  <a:lnTo>
                    <a:pt x="1446530" y="2226310"/>
                  </a:lnTo>
                  <a:lnTo>
                    <a:pt x="0" y="2226310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914400" y="5068887"/>
            <a:ext cx="5943600" cy="3296285"/>
            <a:chOff x="914400" y="5068887"/>
            <a:chExt cx="5943600" cy="3296285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5068887"/>
              <a:ext cx="5943600" cy="329628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719071" y="7683816"/>
              <a:ext cx="4015104" cy="301625"/>
            </a:xfrm>
            <a:custGeom>
              <a:avLst/>
              <a:gdLst/>
              <a:ahLst/>
              <a:cxnLst/>
              <a:rect l="l" t="t" r="r" b="b"/>
              <a:pathLst>
                <a:path w="4015104" h="301625">
                  <a:moveTo>
                    <a:pt x="0" y="0"/>
                  </a:moveTo>
                  <a:lnTo>
                    <a:pt x="4015105" y="0"/>
                  </a:lnTo>
                  <a:lnTo>
                    <a:pt x="4015105" y="301625"/>
                  </a:lnTo>
                  <a:lnTo>
                    <a:pt x="0" y="301625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365"/>
              </a:lnSpc>
            </a:pPr>
            <a:r>
              <a:rPr dirty="0" spc="-25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2024-05-22T13:22:56Z</dcterms:created>
  <dcterms:modified xsi:type="dcterms:W3CDTF">2024-05-22T13:22:56Z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2024-04-12T00:00:00Z</vt:filetime>
  </property>
  <property fmtid="{D5CDD505-2E9C-101B-9397-08002B2CF9AE}" pid="3" name="LastSaved">
    <vt:filetime>2024-05-22T00:00:00Z</vt:filetime>
  </property>
  <property fmtid="{D5CDD505-2E9C-101B-9397-08002B2CF9AE}" pid="4" name="Producer">
    <vt:lpwstr>macOS Version 14.3 (Build 23D56) Quartz PDFContext</vt:lpwstr>
  </property>
</Properties>
</file>